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95" r:id="rId3"/>
    <p:sldId id="258" r:id="rId4"/>
    <p:sldId id="285" r:id="rId5"/>
    <p:sldId id="268" r:id="rId6"/>
    <p:sldId id="269" r:id="rId7"/>
    <p:sldId id="260" r:id="rId8"/>
    <p:sldId id="286" r:id="rId9"/>
    <p:sldId id="270" r:id="rId10"/>
    <p:sldId id="271" r:id="rId11"/>
    <p:sldId id="272" r:id="rId12"/>
    <p:sldId id="273" r:id="rId13"/>
    <p:sldId id="274" r:id="rId14"/>
    <p:sldId id="265" r:id="rId15"/>
    <p:sldId id="281" r:id="rId16"/>
    <p:sldId id="291" r:id="rId17"/>
    <p:sldId id="292" r:id="rId18"/>
    <p:sldId id="294" r:id="rId19"/>
    <p:sldId id="293" r:id="rId20"/>
    <p:sldId id="280" r:id="rId21"/>
    <p:sldId id="283" r:id="rId22"/>
    <p:sldId id="289" r:id="rId23"/>
    <p:sldId id="290" r:id="rId24"/>
    <p:sldId id="296" r:id="rId25"/>
  </p:sldIdLst>
  <p:sldSz cx="9144000" cy="6858000" type="screen4x3"/>
  <p:notesSz cx="6881813" cy="10002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49" autoAdjust="0"/>
    <p:restoredTop sz="94660"/>
  </p:normalViewPr>
  <p:slideViewPr>
    <p:cSldViewPr>
      <p:cViewPr>
        <p:scale>
          <a:sx n="70" d="100"/>
          <a:sy n="70" d="100"/>
        </p:scale>
        <p:origin x="-1416"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50006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97313" y="0"/>
            <a:ext cx="2982912" cy="500063"/>
          </a:xfrm>
          <a:prstGeom prst="rect">
            <a:avLst/>
          </a:prstGeom>
        </p:spPr>
        <p:txBody>
          <a:bodyPr vert="horz" lIns="91440" tIns="45720" rIns="91440" bIns="45720" rtlCol="0"/>
          <a:lstStyle>
            <a:lvl1pPr algn="r">
              <a:defRPr sz="1200"/>
            </a:lvl1pPr>
          </a:lstStyle>
          <a:p>
            <a:fld id="{F52414B0-3B78-4BA8-BBFB-8B72028C95DA}" type="datetimeFigureOut">
              <a:rPr lang="en-GB" smtClean="0"/>
              <a:t>19/09/2014</a:t>
            </a:fld>
            <a:endParaRPr lang="en-GB"/>
          </a:p>
        </p:txBody>
      </p:sp>
      <p:sp>
        <p:nvSpPr>
          <p:cNvPr id="4" name="Footer Placeholder 3"/>
          <p:cNvSpPr>
            <a:spLocks noGrp="1"/>
          </p:cNvSpPr>
          <p:nvPr>
            <p:ph type="ftr" sz="quarter" idx="2"/>
          </p:nvPr>
        </p:nvSpPr>
        <p:spPr>
          <a:xfrm>
            <a:off x="0" y="9501188"/>
            <a:ext cx="2982913" cy="50006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97313" y="9501188"/>
            <a:ext cx="2982912" cy="500062"/>
          </a:xfrm>
          <a:prstGeom prst="rect">
            <a:avLst/>
          </a:prstGeom>
        </p:spPr>
        <p:txBody>
          <a:bodyPr vert="horz" lIns="91440" tIns="45720" rIns="91440" bIns="45720" rtlCol="0" anchor="b"/>
          <a:lstStyle>
            <a:lvl1pPr algn="r">
              <a:defRPr sz="1200"/>
            </a:lvl1pPr>
          </a:lstStyle>
          <a:p>
            <a:fld id="{9AB048CE-0EE0-4AEC-8A07-936AF5C124D4}" type="slidenum">
              <a:rPr lang="en-GB" smtClean="0"/>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500142"/>
          </a:xfrm>
          <a:prstGeom prst="rect">
            <a:avLst/>
          </a:prstGeom>
        </p:spPr>
        <p:txBody>
          <a:bodyPr vert="horz" lIns="96473" tIns="48236" rIns="96473" bIns="48236" rtlCol="0"/>
          <a:lstStyle>
            <a:lvl1pPr algn="l">
              <a:defRPr sz="1300"/>
            </a:lvl1pPr>
          </a:lstStyle>
          <a:p>
            <a:endParaRPr lang="en-GB"/>
          </a:p>
        </p:txBody>
      </p:sp>
      <p:sp>
        <p:nvSpPr>
          <p:cNvPr id="3" name="Date Placeholder 2"/>
          <p:cNvSpPr>
            <a:spLocks noGrp="1"/>
          </p:cNvSpPr>
          <p:nvPr>
            <p:ph type="dt" idx="1"/>
          </p:nvPr>
        </p:nvSpPr>
        <p:spPr>
          <a:xfrm>
            <a:off x="3898102" y="1"/>
            <a:ext cx="2982119" cy="500142"/>
          </a:xfrm>
          <a:prstGeom prst="rect">
            <a:avLst/>
          </a:prstGeom>
        </p:spPr>
        <p:txBody>
          <a:bodyPr vert="horz" lIns="96473" tIns="48236" rIns="96473" bIns="48236" rtlCol="0"/>
          <a:lstStyle>
            <a:lvl1pPr algn="r">
              <a:defRPr sz="1300"/>
            </a:lvl1pPr>
          </a:lstStyle>
          <a:p>
            <a:fld id="{EBE0F7EC-577C-41DD-AFE1-A46A2DFC19D2}" type="datetimeFigureOut">
              <a:rPr lang="en-GB" smtClean="0"/>
              <a:pPr/>
              <a:t>19/09/2014</a:t>
            </a:fld>
            <a:endParaRPr lang="en-GB"/>
          </a:p>
        </p:txBody>
      </p:sp>
      <p:sp>
        <p:nvSpPr>
          <p:cNvPr id="4" name="Slide Image Placeholder 3"/>
          <p:cNvSpPr>
            <a:spLocks noGrp="1" noRot="1" noChangeAspect="1"/>
          </p:cNvSpPr>
          <p:nvPr>
            <p:ph type="sldImg" idx="2"/>
          </p:nvPr>
        </p:nvSpPr>
        <p:spPr>
          <a:xfrm>
            <a:off x="941388" y="750888"/>
            <a:ext cx="4999037" cy="3749675"/>
          </a:xfrm>
          <a:prstGeom prst="rect">
            <a:avLst/>
          </a:prstGeom>
          <a:noFill/>
          <a:ln w="12700">
            <a:solidFill>
              <a:prstClr val="black"/>
            </a:solidFill>
          </a:ln>
        </p:spPr>
        <p:txBody>
          <a:bodyPr vert="horz" lIns="96473" tIns="48236" rIns="96473" bIns="48236" rtlCol="0" anchor="ctr"/>
          <a:lstStyle/>
          <a:p>
            <a:endParaRPr lang="en-GB"/>
          </a:p>
        </p:txBody>
      </p:sp>
      <p:sp>
        <p:nvSpPr>
          <p:cNvPr id="5" name="Notes Placeholder 4"/>
          <p:cNvSpPr>
            <a:spLocks noGrp="1"/>
          </p:cNvSpPr>
          <p:nvPr>
            <p:ph type="body" sz="quarter" idx="3"/>
          </p:nvPr>
        </p:nvSpPr>
        <p:spPr>
          <a:xfrm>
            <a:off x="688182" y="4751348"/>
            <a:ext cx="5505450" cy="4501277"/>
          </a:xfrm>
          <a:prstGeom prst="rect">
            <a:avLst/>
          </a:prstGeom>
        </p:spPr>
        <p:txBody>
          <a:bodyPr vert="horz" lIns="96473" tIns="48236" rIns="96473" bIns="4823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00961"/>
            <a:ext cx="2982119" cy="500142"/>
          </a:xfrm>
          <a:prstGeom prst="rect">
            <a:avLst/>
          </a:prstGeom>
        </p:spPr>
        <p:txBody>
          <a:bodyPr vert="horz" lIns="96473" tIns="48236" rIns="96473" bIns="48236" rtlCol="0" anchor="b"/>
          <a:lstStyle>
            <a:lvl1pPr algn="l">
              <a:defRPr sz="1300"/>
            </a:lvl1pPr>
          </a:lstStyle>
          <a:p>
            <a:endParaRPr lang="en-GB"/>
          </a:p>
        </p:txBody>
      </p:sp>
      <p:sp>
        <p:nvSpPr>
          <p:cNvPr id="7" name="Slide Number Placeholder 6"/>
          <p:cNvSpPr>
            <a:spLocks noGrp="1"/>
          </p:cNvSpPr>
          <p:nvPr>
            <p:ph type="sldNum" sz="quarter" idx="5"/>
          </p:nvPr>
        </p:nvSpPr>
        <p:spPr>
          <a:xfrm>
            <a:off x="3898102" y="9500961"/>
            <a:ext cx="2982119" cy="500142"/>
          </a:xfrm>
          <a:prstGeom prst="rect">
            <a:avLst/>
          </a:prstGeom>
        </p:spPr>
        <p:txBody>
          <a:bodyPr vert="horz" lIns="96473" tIns="48236" rIns="96473" bIns="48236" rtlCol="0" anchor="b"/>
          <a:lstStyle>
            <a:lvl1pPr algn="r">
              <a:defRPr sz="1300"/>
            </a:lvl1pPr>
          </a:lstStyle>
          <a:p>
            <a:fld id="{206195B5-EBD9-4510-9E41-7CE67E8C000E}"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06195B5-EBD9-4510-9E41-7CE67E8C000E}" type="slidenum">
              <a:rPr lang="en-GB" smtClean="0"/>
              <a:pPr/>
              <a:t>7</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C69A9A0B-D0B5-45BB-9121-B05D57F6F91F}" type="slidenum">
              <a:rPr lang="en-GB" smtClean="0"/>
              <a:pPr/>
              <a:t>13</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6573F9B-B640-4945-9E97-6CD770549213}" type="datetimeFigureOut">
              <a:rPr lang="en-GB" smtClean="0"/>
              <a:pPr/>
              <a:t>19/09/2014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87D097-7BF7-4EA6-AC6D-D5036CB36AC6}"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573F9B-B640-4945-9E97-6CD770549213}" type="datetimeFigureOut">
              <a:rPr lang="en-GB" smtClean="0"/>
              <a:pPr/>
              <a:t>19/09/2014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87D097-7BF7-4EA6-AC6D-D5036CB36AC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573F9B-B640-4945-9E97-6CD770549213}" type="datetimeFigureOut">
              <a:rPr lang="en-GB" smtClean="0"/>
              <a:pPr/>
              <a:t>19/09/2014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87D097-7BF7-4EA6-AC6D-D5036CB36AC6}"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573F9B-B640-4945-9E97-6CD770549213}" type="datetimeFigureOut">
              <a:rPr lang="en-GB" smtClean="0"/>
              <a:pPr/>
              <a:t>19/09/2014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87D097-7BF7-4EA6-AC6D-D5036CB36AC6}"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573F9B-B640-4945-9E97-6CD770549213}" type="datetimeFigureOut">
              <a:rPr lang="en-GB" smtClean="0"/>
              <a:pPr/>
              <a:t>19/09/2014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87D097-7BF7-4EA6-AC6D-D5036CB36AC6}"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6573F9B-B640-4945-9E97-6CD770549213}" type="datetimeFigureOut">
              <a:rPr lang="en-GB" smtClean="0"/>
              <a:pPr/>
              <a:t>19/09/2014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87D097-7BF7-4EA6-AC6D-D5036CB36AC6}"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6573F9B-B640-4945-9E97-6CD770549213}" type="datetimeFigureOut">
              <a:rPr lang="en-GB" smtClean="0"/>
              <a:pPr/>
              <a:t>19/09/2014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A87D097-7BF7-4EA6-AC6D-D5036CB36AC6}"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6573F9B-B640-4945-9E97-6CD770549213}" type="datetimeFigureOut">
              <a:rPr lang="en-GB" smtClean="0"/>
              <a:pPr/>
              <a:t>19/09/2014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A87D097-7BF7-4EA6-AC6D-D5036CB36AC6}"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573F9B-B640-4945-9E97-6CD770549213}" type="datetimeFigureOut">
              <a:rPr lang="en-GB" smtClean="0"/>
              <a:pPr/>
              <a:t>19/09/2014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A87D097-7BF7-4EA6-AC6D-D5036CB36AC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573F9B-B640-4945-9E97-6CD770549213}" type="datetimeFigureOut">
              <a:rPr lang="en-GB" smtClean="0"/>
              <a:pPr/>
              <a:t>19/09/2014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87D097-7BF7-4EA6-AC6D-D5036CB36AC6}"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573F9B-B640-4945-9E97-6CD770549213}" type="datetimeFigureOut">
              <a:rPr lang="en-GB" smtClean="0"/>
              <a:pPr/>
              <a:t>19/09/2014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87D097-7BF7-4EA6-AC6D-D5036CB36AC6}"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573F9B-B640-4945-9E97-6CD770549213}" type="datetimeFigureOut">
              <a:rPr lang="en-GB" smtClean="0"/>
              <a:pPr/>
              <a:t>19/09/2014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87D097-7BF7-4EA6-AC6D-D5036CB36AC6}"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crucialastrotools.co.uk/links.htm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hyperlink" Target="http://www.crucialastrotools.co.uk/"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hyperlink" Target="http://www.crucialastrotools.co.uk/"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340768"/>
            <a:ext cx="7772400" cy="1470025"/>
          </a:xfrm>
        </p:spPr>
        <p:txBody>
          <a:bodyPr>
            <a:normAutofit fontScale="90000"/>
          </a:bodyPr>
          <a:lstStyle/>
          <a:p>
            <a:pPr fontAlgn="base"/>
            <a:r>
              <a:rPr lang="en-GB" b="1" dirty="0" smtClean="0"/>
              <a:t/>
            </a:r>
            <a:br>
              <a:rPr lang="en-GB" b="1" dirty="0" smtClean="0"/>
            </a:br>
            <a:r>
              <a:rPr lang="en-GB" dirty="0" smtClean="0"/>
              <a:t>The Astrology of a New World Economy   </a:t>
            </a:r>
            <a:br>
              <a:rPr lang="en-GB" dirty="0" smtClean="0"/>
            </a:br>
            <a:endParaRPr lang="en-GB" dirty="0"/>
          </a:p>
        </p:txBody>
      </p:sp>
      <p:sp>
        <p:nvSpPr>
          <p:cNvPr id="3" name="Subtitle 2"/>
          <p:cNvSpPr>
            <a:spLocks noGrp="1"/>
          </p:cNvSpPr>
          <p:nvPr>
            <p:ph type="subTitle" idx="1"/>
          </p:nvPr>
        </p:nvSpPr>
        <p:spPr>
          <a:xfrm>
            <a:off x="611560" y="2780928"/>
            <a:ext cx="7632848" cy="3528392"/>
          </a:xfrm>
        </p:spPr>
        <p:txBody>
          <a:bodyPr>
            <a:normAutofit fontScale="55000" lnSpcReduction="20000"/>
          </a:bodyPr>
          <a:lstStyle/>
          <a:p>
            <a:pPr algn="just"/>
            <a:r>
              <a:rPr lang="en-GB" sz="4300" dirty="0" smtClean="0"/>
              <a:t/>
            </a:r>
            <a:br>
              <a:rPr lang="en-GB" sz="4300" dirty="0" smtClean="0"/>
            </a:br>
            <a:r>
              <a:rPr lang="en-GB" sz="3800" dirty="0" smtClean="0"/>
              <a:t>How </a:t>
            </a:r>
            <a:r>
              <a:rPr lang="en-GB" sz="3800" dirty="0"/>
              <a:t>effectively are economists and politicians reacting to the demand for realistic efficiency symbolized by the Pluto in Capricorn period? </a:t>
            </a:r>
            <a:endParaRPr lang="en-GB" sz="3800" dirty="0" smtClean="0"/>
          </a:p>
          <a:p>
            <a:pPr algn="just"/>
            <a:r>
              <a:rPr lang="en-GB" sz="3800" dirty="0" smtClean="0"/>
              <a:t>Are </a:t>
            </a:r>
            <a:r>
              <a:rPr lang="en-GB" sz="3800" dirty="0"/>
              <a:t>post-2008 short term, debt-driven avoidance tactics leading to future disaster; especially for Western economies? Can vast Chinese capital expenditure really bring sustained growth? </a:t>
            </a:r>
            <a:endParaRPr lang="en-GB" sz="3800" dirty="0" smtClean="0"/>
          </a:p>
          <a:p>
            <a:pPr algn="just"/>
            <a:r>
              <a:rPr lang="en-GB" sz="3800" dirty="0" smtClean="0"/>
              <a:t>Or </a:t>
            </a:r>
            <a:r>
              <a:rPr lang="en-GB" sz="3800" dirty="0"/>
              <a:t>we at the gateway of a new ethical world economy? Wise understanding of the astrology of the Pluto-in-Capricorn period makes this possible. </a:t>
            </a:r>
            <a:endParaRPr lang="en-GB" sz="3800" dirty="0" smtClean="0"/>
          </a:p>
          <a:p>
            <a:pPr algn="just"/>
            <a:endParaRPr lang="en-GB" sz="4300" dirty="0" smtClean="0"/>
          </a:p>
          <a:p>
            <a:pPr algn="r"/>
            <a:r>
              <a:rPr lang="en-GB" dirty="0" smtClean="0"/>
              <a:t>Friday 12.45 to 13.45</a:t>
            </a:r>
            <a:r>
              <a:rPr lang="en-GB" b="1" dirty="0" smtClean="0"/>
              <a:t> Bird/Road Runner Room​</a:t>
            </a:r>
            <a:endParaRPr lang="en-GB" dirty="0"/>
          </a:p>
        </p:txBody>
      </p:sp>
      <p:sp>
        <p:nvSpPr>
          <p:cNvPr id="4" name="TextBox 3"/>
          <p:cNvSpPr txBox="1"/>
          <p:nvPr/>
        </p:nvSpPr>
        <p:spPr>
          <a:xfrm>
            <a:off x="1403648" y="332656"/>
            <a:ext cx="6120680" cy="1015663"/>
          </a:xfrm>
          <a:prstGeom prst="rect">
            <a:avLst/>
          </a:prstGeom>
          <a:noFill/>
        </p:spPr>
        <p:txBody>
          <a:bodyPr wrap="square" rtlCol="0">
            <a:spAutoFit/>
          </a:bodyPr>
          <a:lstStyle/>
          <a:p>
            <a:pPr algn="ctr"/>
            <a:r>
              <a:rPr lang="en-GB" sz="2000" dirty="0" smtClean="0"/>
              <a:t>Go to </a:t>
            </a:r>
          </a:p>
          <a:p>
            <a:pPr algn="ctr"/>
            <a:r>
              <a:rPr lang="en-GB" sz="2000" dirty="0" smtClean="0">
                <a:hlinkClick r:id="rId2"/>
              </a:rPr>
              <a:t>http://www.crucialastrotools.co.uk/links.html</a:t>
            </a:r>
            <a:endParaRPr lang="en-GB" sz="2000" dirty="0" smtClean="0"/>
          </a:p>
          <a:p>
            <a:pPr algn="ctr"/>
            <a:r>
              <a:rPr lang="en-GB" sz="2000" dirty="0" smtClean="0"/>
              <a:t>For live copy of this power point presentation </a:t>
            </a:r>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770" decel="100000"/>
                                        <p:tgtEl>
                                          <p:spTgt spid="4">
                                            <p:txEl>
                                              <p:pRg st="0" end="0"/>
                                            </p:txEl>
                                          </p:spTgt>
                                        </p:tgtEl>
                                      </p:cBhvr>
                                    </p:animEffect>
                                    <p:animScale>
                                      <p:cBhvr>
                                        <p:cTn id="8" dur="770" decel="100000"/>
                                        <p:tgtEl>
                                          <p:spTgt spid="4">
                                            <p:txEl>
                                              <p:pRg st="0" end="0"/>
                                            </p:txEl>
                                          </p:spTgt>
                                        </p:tgtEl>
                                      </p:cBhvr>
                                      <p:from x="10000" y="10000"/>
                                      <p:to x="200000" y="450000"/>
                                    </p:animScale>
                                    <p:animScale>
                                      <p:cBhvr>
                                        <p:cTn id="9" dur="1230" accel="100000" fill="hold">
                                          <p:stCondLst>
                                            <p:cond delay="770"/>
                                          </p:stCondLst>
                                        </p:cTn>
                                        <p:tgtEl>
                                          <p:spTgt spid="4">
                                            <p:txEl>
                                              <p:pRg st="0" end="0"/>
                                            </p:txEl>
                                          </p:spTgt>
                                        </p:tgtEl>
                                      </p:cBhvr>
                                      <p:from x="200000" y="450000"/>
                                      <p:to x="100000" y="100000"/>
                                    </p:animScale>
                                    <p:set>
                                      <p:cBhvr>
                                        <p:cTn id="10" dur="770" fill="hold"/>
                                        <p:tgtEl>
                                          <p:spTgt spid="4">
                                            <p:txEl>
                                              <p:pRg st="0" end="0"/>
                                            </p:txEl>
                                          </p:spTgt>
                                        </p:tgtEl>
                                        <p:attrNameLst>
                                          <p:attrName>ppt_x</p:attrName>
                                        </p:attrNameLst>
                                      </p:cBhvr>
                                      <p:to>
                                        <p:strVal val="(0.5)"/>
                                      </p:to>
                                    </p:set>
                                    <p:anim from="(0.5)" to="(#ppt_x)" calcmode="lin" valueType="num">
                                      <p:cBhvr>
                                        <p:cTn id="11" dur="1230" accel="100000" fill="hold">
                                          <p:stCondLst>
                                            <p:cond delay="770"/>
                                          </p:stCondLst>
                                        </p:cTn>
                                        <p:tgtEl>
                                          <p:spTgt spid="4">
                                            <p:txEl>
                                              <p:pRg st="0" end="0"/>
                                            </p:txEl>
                                          </p:spTgt>
                                        </p:tgtEl>
                                        <p:attrNameLst>
                                          <p:attrName>ppt_x</p:attrName>
                                        </p:attrNameLst>
                                      </p:cBhvr>
                                    </p:anim>
                                    <p:set>
                                      <p:cBhvr>
                                        <p:cTn id="12" dur="770" fill="hold"/>
                                        <p:tgtEl>
                                          <p:spTgt spid="4">
                                            <p:txEl>
                                              <p:pRg st="0" end="0"/>
                                            </p:txEl>
                                          </p:spTgt>
                                        </p:tgtEl>
                                        <p:attrNameLst>
                                          <p:attrName>ppt_y</p:attrName>
                                        </p:attrNameLst>
                                      </p:cBhvr>
                                      <p:to>
                                        <p:strVal val="(#ppt_y+0.4)"/>
                                      </p:to>
                                    </p:set>
                                    <p:anim from="(#ppt_y+0.4)" to="(#ppt_y)" calcmode="lin" valueType="num">
                                      <p:cBhvr>
                                        <p:cTn id="13" dur="1230" accel="100000" fill="hold">
                                          <p:stCondLst>
                                            <p:cond delay="770"/>
                                          </p:stCondLst>
                                        </p:cTn>
                                        <p:tgtEl>
                                          <p:spTgt spid="4">
                                            <p:txEl>
                                              <p:pRg st="0" end="0"/>
                                            </p:txEl>
                                          </p:spTgt>
                                        </p:tgtEl>
                                        <p:attrNameLst>
                                          <p:attrName>ppt_y</p:attrName>
                                        </p:attrNameLst>
                                      </p:cBhvr>
                                    </p:anim>
                                  </p:childTnLst>
                                </p:cTn>
                              </p:par>
                              <p:par>
                                <p:cTn id="14" presetID="51" presetClass="entr" presetSubtype="0"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770" decel="100000"/>
                                        <p:tgtEl>
                                          <p:spTgt spid="4">
                                            <p:txEl>
                                              <p:pRg st="1" end="1"/>
                                            </p:txEl>
                                          </p:spTgt>
                                        </p:tgtEl>
                                      </p:cBhvr>
                                    </p:animEffect>
                                    <p:animScale>
                                      <p:cBhvr>
                                        <p:cTn id="17" dur="770" decel="100000"/>
                                        <p:tgtEl>
                                          <p:spTgt spid="4">
                                            <p:txEl>
                                              <p:pRg st="1" end="1"/>
                                            </p:txEl>
                                          </p:spTgt>
                                        </p:tgtEl>
                                      </p:cBhvr>
                                      <p:from x="10000" y="10000"/>
                                      <p:to x="200000" y="450000"/>
                                    </p:animScale>
                                    <p:animScale>
                                      <p:cBhvr>
                                        <p:cTn id="18" dur="1230" accel="100000" fill="hold">
                                          <p:stCondLst>
                                            <p:cond delay="770"/>
                                          </p:stCondLst>
                                        </p:cTn>
                                        <p:tgtEl>
                                          <p:spTgt spid="4">
                                            <p:txEl>
                                              <p:pRg st="1" end="1"/>
                                            </p:txEl>
                                          </p:spTgt>
                                        </p:tgtEl>
                                      </p:cBhvr>
                                      <p:from x="200000" y="450000"/>
                                      <p:to x="100000" y="100000"/>
                                    </p:animScale>
                                    <p:set>
                                      <p:cBhvr>
                                        <p:cTn id="19" dur="770" fill="hold"/>
                                        <p:tgtEl>
                                          <p:spTgt spid="4">
                                            <p:txEl>
                                              <p:pRg st="1" end="1"/>
                                            </p:txEl>
                                          </p:spTgt>
                                        </p:tgtEl>
                                        <p:attrNameLst>
                                          <p:attrName>ppt_x</p:attrName>
                                        </p:attrNameLst>
                                      </p:cBhvr>
                                      <p:to>
                                        <p:strVal val="(0.5)"/>
                                      </p:to>
                                    </p:set>
                                    <p:anim from="(0.5)" to="(#ppt_x)" calcmode="lin" valueType="num">
                                      <p:cBhvr>
                                        <p:cTn id="20" dur="1230" accel="100000" fill="hold">
                                          <p:stCondLst>
                                            <p:cond delay="770"/>
                                          </p:stCondLst>
                                        </p:cTn>
                                        <p:tgtEl>
                                          <p:spTgt spid="4">
                                            <p:txEl>
                                              <p:pRg st="1" end="1"/>
                                            </p:txEl>
                                          </p:spTgt>
                                        </p:tgtEl>
                                        <p:attrNameLst>
                                          <p:attrName>ppt_x</p:attrName>
                                        </p:attrNameLst>
                                      </p:cBhvr>
                                    </p:anim>
                                    <p:set>
                                      <p:cBhvr>
                                        <p:cTn id="21" dur="770" fill="hold"/>
                                        <p:tgtEl>
                                          <p:spTgt spid="4">
                                            <p:txEl>
                                              <p:pRg st="1" end="1"/>
                                            </p:txEl>
                                          </p:spTgt>
                                        </p:tgtEl>
                                        <p:attrNameLst>
                                          <p:attrName>ppt_y</p:attrName>
                                        </p:attrNameLst>
                                      </p:cBhvr>
                                      <p:to>
                                        <p:strVal val="(#ppt_y+0.4)"/>
                                      </p:to>
                                    </p:set>
                                    <p:anim from="(#ppt_y+0.4)" to="(#ppt_y)" calcmode="lin" valueType="num">
                                      <p:cBhvr>
                                        <p:cTn id="22" dur="1230" accel="100000" fill="hold">
                                          <p:stCondLst>
                                            <p:cond delay="770"/>
                                          </p:stCondLst>
                                        </p:cTn>
                                        <p:tgtEl>
                                          <p:spTgt spid="4">
                                            <p:txEl>
                                              <p:pRg st="1" end="1"/>
                                            </p:txEl>
                                          </p:spTgt>
                                        </p:tgtEl>
                                        <p:attrNameLst>
                                          <p:attrName>ppt_y</p:attrName>
                                        </p:attrNameLst>
                                      </p:cBhvr>
                                    </p:anim>
                                  </p:childTnLst>
                                </p:cTn>
                              </p:par>
                              <p:par>
                                <p:cTn id="23" presetID="51" presetClass="entr" presetSubtype="0" fill="hold"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770" decel="100000"/>
                                        <p:tgtEl>
                                          <p:spTgt spid="4">
                                            <p:txEl>
                                              <p:pRg st="2" end="2"/>
                                            </p:txEl>
                                          </p:spTgt>
                                        </p:tgtEl>
                                      </p:cBhvr>
                                    </p:animEffect>
                                    <p:animScale>
                                      <p:cBhvr>
                                        <p:cTn id="26" dur="770" decel="100000"/>
                                        <p:tgtEl>
                                          <p:spTgt spid="4">
                                            <p:txEl>
                                              <p:pRg st="2" end="2"/>
                                            </p:txEl>
                                          </p:spTgt>
                                        </p:tgtEl>
                                      </p:cBhvr>
                                      <p:from x="10000" y="10000"/>
                                      <p:to x="200000" y="450000"/>
                                    </p:animScale>
                                    <p:animScale>
                                      <p:cBhvr>
                                        <p:cTn id="27" dur="1230" accel="100000" fill="hold">
                                          <p:stCondLst>
                                            <p:cond delay="770"/>
                                          </p:stCondLst>
                                        </p:cTn>
                                        <p:tgtEl>
                                          <p:spTgt spid="4">
                                            <p:txEl>
                                              <p:pRg st="2" end="2"/>
                                            </p:txEl>
                                          </p:spTgt>
                                        </p:tgtEl>
                                      </p:cBhvr>
                                      <p:from x="200000" y="450000"/>
                                      <p:to x="100000" y="100000"/>
                                    </p:animScale>
                                    <p:set>
                                      <p:cBhvr>
                                        <p:cTn id="28" dur="770" fill="hold"/>
                                        <p:tgtEl>
                                          <p:spTgt spid="4">
                                            <p:txEl>
                                              <p:pRg st="2" end="2"/>
                                            </p:txEl>
                                          </p:spTgt>
                                        </p:tgtEl>
                                        <p:attrNameLst>
                                          <p:attrName>ppt_x</p:attrName>
                                        </p:attrNameLst>
                                      </p:cBhvr>
                                      <p:to>
                                        <p:strVal val="(0.5)"/>
                                      </p:to>
                                    </p:set>
                                    <p:anim from="(0.5)" to="(#ppt_x)" calcmode="lin" valueType="num">
                                      <p:cBhvr>
                                        <p:cTn id="29" dur="1230" accel="100000" fill="hold">
                                          <p:stCondLst>
                                            <p:cond delay="770"/>
                                          </p:stCondLst>
                                        </p:cTn>
                                        <p:tgtEl>
                                          <p:spTgt spid="4">
                                            <p:txEl>
                                              <p:pRg st="2" end="2"/>
                                            </p:txEl>
                                          </p:spTgt>
                                        </p:tgtEl>
                                        <p:attrNameLst>
                                          <p:attrName>ppt_x</p:attrName>
                                        </p:attrNameLst>
                                      </p:cBhvr>
                                    </p:anim>
                                    <p:set>
                                      <p:cBhvr>
                                        <p:cTn id="30" dur="770" fill="hold"/>
                                        <p:tgtEl>
                                          <p:spTgt spid="4">
                                            <p:txEl>
                                              <p:pRg st="2" end="2"/>
                                            </p:txEl>
                                          </p:spTgt>
                                        </p:tgtEl>
                                        <p:attrNameLst>
                                          <p:attrName>ppt_y</p:attrName>
                                        </p:attrNameLst>
                                      </p:cBhvr>
                                      <p:to>
                                        <p:strVal val="(#ppt_y+0.4)"/>
                                      </p:to>
                                    </p:set>
                                    <p:anim from="(#ppt_y+0.4)" to="(#ppt_y)" calcmode="lin" valueType="num">
                                      <p:cBhvr>
                                        <p:cTn id="31" dur="1230" accel="100000" fill="hold">
                                          <p:stCondLst>
                                            <p:cond delay="770"/>
                                          </p:stCondLst>
                                        </p:cTn>
                                        <p:tgtEl>
                                          <p:spTgt spid="4">
                                            <p:txEl>
                                              <p:pRg st="2" end="2"/>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jia 1929 to 1984 with UPPL.png"/>
          <p:cNvPicPr>
            <a:picLocks noChangeAspect="1"/>
          </p:cNvPicPr>
          <p:nvPr/>
        </p:nvPicPr>
        <p:blipFill>
          <a:blip r:embed="rId2" cstate="print"/>
          <a:stretch>
            <a:fillRect/>
          </a:stretch>
        </p:blipFill>
        <p:spPr>
          <a:xfrm>
            <a:off x="251520" y="260648"/>
            <a:ext cx="8522224" cy="6408712"/>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jia 1984 to 2003 .png"/>
          <p:cNvPicPr>
            <a:picLocks noChangeAspect="1"/>
          </p:cNvPicPr>
          <p:nvPr/>
        </p:nvPicPr>
        <p:blipFill>
          <a:blip r:embed="rId2" cstate="print"/>
          <a:stretch>
            <a:fillRect/>
          </a:stretch>
        </p:blipFill>
        <p:spPr>
          <a:xfrm>
            <a:off x="467544" y="332656"/>
            <a:ext cx="8213115" cy="6192688"/>
          </a:xfrm>
          <a:prstGeom prst="rect">
            <a:avLst/>
          </a:prstGeom>
        </p:spPr>
      </p:pic>
      <p:cxnSp>
        <p:nvCxnSpPr>
          <p:cNvPr id="5" name="Straight Arrow Connector 4"/>
          <p:cNvCxnSpPr/>
          <p:nvPr/>
        </p:nvCxnSpPr>
        <p:spPr>
          <a:xfrm>
            <a:off x="-2484784" y="3501008"/>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419872" y="4653136"/>
            <a:ext cx="122312" cy="554360"/>
          </a:xfrm>
          <a:prstGeom prst="straightConnector1">
            <a:avLst/>
          </a:prstGeom>
          <a:ln w="666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39552" y="620688"/>
            <a:ext cx="8064896" cy="41044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p:cNvCxnSpPr/>
          <p:nvPr/>
        </p:nvCxnSpPr>
        <p:spPr>
          <a:xfrm>
            <a:off x="5292080" y="4293096"/>
            <a:ext cx="50304" cy="410344"/>
          </a:xfrm>
          <a:prstGeom prst="straightConnector1">
            <a:avLst/>
          </a:prstGeom>
          <a:ln w="666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835696" y="4221088"/>
            <a:ext cx="2304256" cy="369332"/>
          </a:xfrm>
          <a:prstGeom prst="rect">
            <a:avLst/>
          </a:prstGeom>
          <a:noFill/>
        </p:spPr>
        <p:txBody>
          <a:bodyPr wrap="square" rtlCol="0">
            <a:spAutoFit/>
          </a:bodyPr>
          <a:lstStyle/>
          <a:p>
            <a:r>
              <a:rPr lang="en-GB" dirty="0" smtClean="0">
                <a:solidFill>
                  <a:srgbClr val="FF0000"/>
                </a:solidFill>
                <a:latin typeface="ET Astro" pitchFamily="34" charset="0"/>
              </a:rPr>
              <a:t>½in ƒ à¾¿À in‰</a:t>
            </a:r>
          </a:p>
        </p:txBody>
      </p:sp>
      <p:sp>
        <p:nvSpPr>
          <p:cNvPr id="9" name="TextBox 8"/>
          <p:cNvSpPr txBox="1"/>
          <p:nvPr/>
        </p:nvSpPr>
        <p:spPr>
          <a:xfrm>
            <a:off x="3887416" y="5229200"/>
            <a:ext cx="5256584" cy="646331"/>
          </a:xfrm>
          <a:prstGeom prst="rect">
            <a:avLst/>
          </a:prstGeom>
          <a:noFill/>
        </p:spPr>
        <p:txBody>
          <a:bodyPr wrap="square" rtlCol="0">
            <a:spAutoFit/>
          </a:bodyPr>
          <a:lstStyle/>
          <a:p>
            <a:r>
              <a:rPr lang="en-GB" dirty="0" smtClean="0">
                <a:solidFill>
                  <a:srgbClr val="FF0000"/>
                </a:solidFill>
              </a:rPr>
              <a:t>1989-92 Earth Stellium?? Victory of capitalism or just the failure of the Soviet form of common ownership?</a:t>
            </a:r>
            <a:endParaRPr lang="en-GB"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20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xit" presetSubtype="4" fill="hold" grpId="0" nodeType="clickEffect">
                                  <p:stCondLst>
                                    <p:cond delay="0"/>
                                  </p:stCondLst>
                                  <p:childTnLst>
                                    <p:anim calcmode="lin" valueType="num">
                                      <p:cBhvr additive="base">
                                        <p:cTn id="26" dur="500"/>
                                        <p:tgtEl>
                                          <p:spTgt spid="8"/>
                                        </p:tgtEl>
                                        <p:attrNameLst>
                                          <p:attrName>ppt_x</p:attrName>
                                        </p:attrNameLst>
                                      </p:cBhvr>
                                      <p:tavLst>
                                        <p:tav tm="0">
                                          <p:val>
                                            <p:strVal val="ppt_x"/>
                                          </p:val>
                                        </p:tav>
                                        <p:tav tm="100000">
                                          <p:val>
                                            <p:strVal val="ppt_x"/>
                                          </p:val>
                                        </p:tav>
                                      </p:tavLst>
                                    </p:anim>
                                    <p:anim calcmode="lin" valueType="num">
                                      <p:cBhvr additive="base">
                                        <p:cTn id="27" dur="500"/>
                                        <p:tgtEl>
                                          <p:spTgt spid="8"/>
                                        </p:tgtEl>
                                        <p:attrNameLst>
                                          <p:attrName>ppt_y</p:attrName>
                                        </p:attrNameLst>
                                      </p:cBhvr>
                                      <p:tavLst>
                                        <p:tav tm="0">
                                          <p:val>
                                            <p:strVal val="ppt_y"/>
                                          </p:val>
                                        </p:tav>
                                        <p:tav tm="100000">
                                          <p:val>
                                            <p:strVal val="1+ppt_h/2"/>
                                          </p:val>
                                        </p:tav>
                                      </p:tavLst>
                                    </p:anim>
                                    <p:set>
                                      <p:cBhvr>
                                        <p:cTn id="2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build="allAtOnce"/>
      <p:bldP spid="9"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95536" y="0"/>
            <a:ext cx="7839988" cy="6669360"/>
          </a:xfrm>
          <a:prstGeom prst="rect">
            <a:avLst/>
          </a:prstGeom>
          <a:noFill/>
          <a:ln w="9525">
            <a:noFill/>
            <a:miter lim="800000"/>
            <a:headEnd/>
            <a:tailEnd/>
          </a:ln>
        </p:spPr>
      </p:pic>
      <p:sp>
        <p:nvSpPr>
          <p:cNvPr id="3" name="Oval 2"/>
          <p:cNvSpPr/>
          <p:nvPr/>
        </p:nvSpPr>
        <p:spPr>
          <a:xfrm rot="21198638">
            <a:off x="3875941" y="472183"/>
            <a:ext cx="1985281" cy="1447132"/>
          </a:xfrm>
          <a:prstGeom prst="ellipse">
            <a:avLst/>
          </a:prstGeom>
          <a:solidFill>
            <a:srgbClr val="FF0000">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p:cNvSpPr/>
          <p:nvPr/>
        </p:nvSpPr>
        <p:spPr>
          <a:xfrm rot="5191094">
            <a:off x="6647043" y="2648096"/>
            <a:ext cx="866874" cy="1510718"/>
          </a:xfrm>
          <a:prstGeom prst="ellipse">
            <a:avLst/>
          </a:prstGeom>
          <a:solidFill>
            <a:srgbClr val="FF0000">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ftse 1984 2012-14.png"/>
          <p:cNvPicPr>
            <a:picLocks noChangeAspect="1"/>
          </p:cNvPicPr>
          <p:nvPr/>
        </p:nvPicPr>
        <p:blipFill>
          <a:blip r:embed="rId3" cstate="print"/>
          <a:stretch>
            <a:fillRect/>
          </a:stretch>
        </p:blipFill>
        <p:spPr>
          <a:xfrm>
            <a:off x="467544" y="404664"/>
            <a:ext cx="8136904" cy="6102678"/>
          </a:xfrm>
          <a:prstGeom prst="rect">
            <a:avLst/>
          </a:prstGeom>
        </p:spPr>
      </p:pic>
      <p:sp>
        <p:nvSpPr>
          <p:cNvPr id="14" name="TextBox 13"/>
          <p:cNvSpPr txBox="1"/>
          <p:nvPr/>
        </p:nvSpPr>
        <p:spPr>
          <a:xfrm>
            <a:off x="6660232" y="3933056"/>
            <a:ext cx="648072" cy="369332"/>
          </a:xfrm>
          <a:prstGeom prst="rect">
            <a:avLst/>
          </a:prstGeom>
          <a:noFill/>
        </p:spPr>
        <p:txBody>
          <a:bodyPr wrap="square" rtlCol="0">
            <a:spAutoFit/>
          </a:bodyPr>
          <a:lstStyle/>
          <a:p>
            <a:r>
              <a:rPr lang="en-GB" dirty="0" smtClean="0">
                <a:solidFill>
                  <a:srgbClr val="FF0000"/>
                </a:solidFill>
                <a:latin typeface="ET Astro" pitchFamily="34" charset="0"/>
              </a:rPr>
              <a:t>Á‰</a:t>
            </a:r>
            <a:endParaRPr lang="en-GB" dirty="0">
              <a:solidFill>
                <a:srgbClr val="FF0000"/>
              </a:solidFill>
            </a:endParaRPr>
          </a:p>
        </p:txBody>
      </p:sp>
      <p:sp>
        <p:nvSpPr>
          <p:cNvPr id="9" name="Oval 8"/>
          <p:cNvSpPr/>
          <p:nvPr/>
        </p:nvSpPr>
        <p:spPr>
          <a:xfrm>
            <a:off x="7308304" y="1628800"/>
            <a:ext cx="432048" cy="25839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6804248" y="692696"/>
            <a:ext cx="576064"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p:cNvCxnSpPr/>
          <p:nvPr/>
        </p:nvCxnSpPr>
        <p:spPr>
          <a:xfrm flipH="1">
            <a:off x="5076056" y="4221088"/>
            <a:ext cx="1584176" cy="936104"/>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740352" y="4869160"/>
            <a:ext cx="0" cy="576064"/>
          </a:xfrm>
          <a:prstGeom prst="straightConnector1">
            <a:avLst/>
          </a:prstGeom>
          <a:ln w="381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067944" y="5157192"/>
            <a:ext cx="1728192" cy="646331"/>
          </a:xfrm>
          <a:prstGeom prst="rect">
            <a:avLst/>
          </a:prstGeom>
          <a:noFill/>
        </p:spPr>
        <p:txBody>
          <a:bodyPr wrap="square" rtlCol="0">
            <a:spAutoFit/>
          </a:bodyPr>
          <a:lstStyle/>
          <a:p>
            <a:r>
              <a:rPr lang="en-GB" dirty="0" smtClean="0"/>
              <a:t>Unavoidable reality</a:t>
            </a:r>
            <a:endParaRPr lang="en-GB" dirty="0"/>
          </a:p>
        </p:txBody>
      </p:sp>
      <p:sp>
        <p:nvSpPr>
          <p:cNvPr id="17" name="TextBox 16"/>
          <p:cNvSpPr txBox="1"/>
          <p:nvPr/>
        </p:nvSpPr>
        <p:spPr>
          <a:xfrm>
            <a:off x="6516216" y="5517232"/>
            <a:ext cx="2376264" cy="646331"/>
          </a:xfrm>
          <a:prstGeom prst="rect">
            <a:avLst/>
          </a:prstGeom>
          <a:noFill/>
        </p:spPr>
        <p:txBody>
          <a:bodyPr wrap="square" rtlCol="0">
            <a:spAutoFit/>
          </a:bodyPr>
          <a:lstStyle/>
          <a:p>
            <a:r>
              <a:rPr lang="en-GB" dirty="0" smtClean="0"/>
              <a:t>There must  be a way around this.</a:t>
            </a:r>
            <a:endParaRPr lang="en-GB" dirty="0"/>
          </a:p>
        </p:txBody>
      </p:sp>
      <p:cxnSp>
        <p:nvCxnSpPr>
          <p:cNvPr id="18" name="Straight Arrow Connector 17"/>
          <p:cNvCxnSpPr/>
          <p:nvPr/>
        </p:nvCxnSpPr>
        <p:spPr>
          <a:xfrm flipV="1">
            <a:off x="8028384" y="3284984"/>
            <a:ext cx="360040" cy="2088232"/>
          </a:xfrm>
          <a:prstGeom prst="straightConnector1">
            <a:avLst/>
          </a:prstGeom>
          <a:ln w="41275">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876256" y="4437112"/>
            <a:ext cx="1512168" cy="369332"/>
          </a:xfrm>
          <a:prstGeom prst="rect">
            <a:avLst/>
          </a:prstGeom>
          <a:noFill/>
        </p:spPr>
        <p:txBody>
          <a:bodyPr wrap="square" rtlCol="0">
            <a:spAutoFit/>
          </a:bodyPr>
          <a:lstStyle/>
          <a:p>
            <a:r>
              <a:rPr lang="en-GB" dirty="0" smtClean="0">
                <a:solidFill>
                  <a:schemeClr val="accent6"/>
                </a:solidFill>
                <a:latin typeface="ET Astro" pitchFamily="34" charset="0"/>
              </a:rPr>
              <a:t>¾</a:t>
            </a:r>
            <a:r>
              <a:rPr lang="en-GB" dirty="0" smtClean="0">
                <a:solidFill>
                  <a:schemeClr val="accent6"/>
                </a:solidFill>
              </a:rPr>
              <a:t> </a:t>
            </a:r>
            <a:r>
              <a:rPr lang="en-GB" dirty="0" smtClean="0">
                <a:solidFill>
                  <a:schemeClr val="accent6"/>
                </a:solidFill>
                <a:latin typeface="ET Astro" pitchFamily="34" charset="0"/>
              </a:rPr>
              <a:t>…</a:t>
            </a:r>
            <a:r>
              <a:rPr lang="en-GB" dirty="0" err="1" smtClean="0">
                <a:solidFill>
                  <a:schemeClr val="accent6"/>
                </a:solidFill>
                <a:latin typeface="ET Astro" pitchFamily="34" charset="0"/>
              </a:rPr>
              <a:t>à</a:t>
            </a:r>
            <a:r>
              <a:rPr lang="en-GB" dirty="0" smtClean="0">
                <a:solidFill>
                  <a:schemeClr val="accent6"/>
                </a:solidFill>
                <a:latin typeface="ET Astro" pitchFamily="34" charset="0"/>
              </a:rPr>
              <a:t>¿‹</a:t>
            </a:r>
            <a:endParaRPr lang="en-GB" dirty="0">
              <a:solidFill>
                <a:schemeClr val="accent6"/>
              </a:solidFill>
            </a:endParaRPr>
          </a:p>
        </p:txBody>
      </p:sp>
      <p:sp>
        <p:nvSpPr>
          <p:cNvPr id="25" name="Oval 24"/>
          <p:cNvSpPr/>
          <p:nvPr/>
        </p:nvSpPr>
        <p:spPr>
          <a:xfrm rot="1234153">
            <a:off x="7746899" y="857490"/>
            <a:ext cx="1014622" cy="2680811"/>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6">
                                            <p:txEl>
                                              <p:pRg st="0" end="0"/>
                                            </p:txEl>
                                          </p:spTgt>
                                        </p:tgtEl>
                                        <p:attrNameLst>
                                          <p:attrName>style.visibility</p:attrName>
                                        </p:attrNameLst>
                                      </p:cBhvr>
                                      <p:to>
                                        <p:strVal val="visible"/>
                                      </p:to>
                                    </p:set>
                                    <p:animEffect transition="in" filter="fade">
                                      <p:cBhvr>
                                        <p:cTn id="28" dur="2000"/>
                                        <p:tgtEl>
                                          <p:spTgt spid="16">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3">
                                            <p:txEl>
                                              <p:pRg st="0" end="0"/>
                                            </p:txEl>
                                          </p:spTgt>
                                        </p:tgtEl>
                                        <p:attrNameLst>
                                          <p:attrName>style.visibility</p:attrName>
                                        </p:attrNameLst>
                                      </p:cBhvr>
                                      <p:to>
                                        <p:strVal val="visible"/>
                                      </p:to>
                                    </p:set>
                                    <p:animEffect transition="in" filter="fade">
                                      <p:cBhvr>
                                        <p:cTn id="33" dur="2000"/>
                                        <p:tgtEl>
                                          <p:spTgt spid="23">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7">
                                            <p:txEl>
                                              <p:pRg st="0" end="0"/>
                                            </p:txEl>
                                          </p:spTgt>
                                        </p:tgtEl>
                                        <p:attrNameLst>
                                          <p:attrName>style.visibility</p:attrName>
                                        </p:attrNameLst>
                                      </p:cBhvr>
                                      <p:to>
                                        <p:strVal val="visible"/>
                                      </p:to>
                                    </p:set>
                                    <p:animEffect transition="in" filter="fade">
                                      <p:cBhvr>
                                        <p:cTn id="43" dur="2000"/>
                                        <p:tgtEl>
                                          <p:spTgt spid="17">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down)">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wipe(down)">
                                      <p:cBhvr>
                                        <p:cTn id="5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allAtOnce"/>
      <p:bldP spid="9" grpId="0" animBg="1"/>
      <p:bldP spid="6" grpId="0" animBg="1"/>
      <p:bldP spid="16" grpId="0" build="allAtOnce"/>
      <p:bldP spid="17" grpId="0" build="allAtOnce"/>
      <p:bldP spid="23" grpId="0" build="allAtOnce"/>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tse 2000-14.png"/>
          <p:cNvPicPr>
            <a:picLocks noChangeAspect="1"/>
          </p:cNvPicPr>
          <p:nvPr/>
        </p:nvPicPr>
        <p:blipFill>
          <a:blip r:embed="rId2" cstate="print"/>
          <a:stretch>
            <a:fillRect/>
          </a:stretch>
        </p:blipFill>
        <p:spPr>
          <a:xfrm>
            <a:off x="179512" y="377280"/>
            <a:ext cx="8734123" cy="6480720"/>
          </a:xfrm>
          <a:prstGeom prst="rect">
            <a:avLst/>
          </a:prstGeom>
        </p:spPr>
      </p:pic>
      <p:sp>
        <p:nvSpPr>
          <p:cNvPr id="4" name="TextBox 3"/>
          <p:cNvSpPr txBox="1"/>
          <p:nvPr/>
        </p:nvSpPr>
        <p:spPr>
          <a:xfrm>
            <a:off x="4427984" y="5445224"/>
            <a:ext cx="720080" cy="400110"/>
          </a:xfrm>
          <a:prstGeom prst="rect">
            <a:avLst/>
          </a:prstGeom>
          <a:noFill/>
        </p:spPr>
        <p:txBody>
          <a:bodyPr wrap="square" rtlCol="0">
            <a:spAutoFit/>
          </a:bodyPr>
          <a:lstStyle/>
          <a:p>
            <a:r>
              <a:rPr lang="en-GB" sz="2000" dirty="0" smtClean="0">
                <a:solidFill>
                  <a:srgbClr val="FF0000"/>
                </a:solidFill>
                <a:latin typeface="ET Astro" pitchFamily="34" charset="0"/>
              </a:rPr>
              <a:t>Á‰</a:t>
            </a:r>
            <a:endParaRPr lang="en-GB" sz="2000" dirty="0">
              <a:solidFill>
                <a:srgbClr val="FF0000"/>
              </a:solidFill>
            </a:endParaRPr>
          </a:p>
        </p:txBody>
      </p:sp>
      <p:sp>
        <p:nvSpPr>
          <p:cNvPr id="5" name="Oval 4"/>
          <p:cNvSpPr/>
          <p:nvPr/>
        </p:nvSpPr>
        <p:spPr>
          <a:xfrm rot="21314400">
            <a:off x="4989142" y="1456299"/>
            <a:ext cx="586029" cy="3851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1619672" y="1052736"/>
            <a:ext cx="1152128" cy="707886"/>
          </a:xfrm>
          <a:prstGeom prst="rect">
            <a:avLst/>
          </a:prstGeom>
          <a:noFill/>
        </p:spPr>
        <p:txBody>
          <a:bodyPr wrap="square" rtlCol="0">
            <a:spAutoFit/>
          </a:bodyPr>
          <a:lstStyle/>
          <a:p>
            <a:r>
              <a:rPr lang="en-GB" sz="2000" dirty="0" smtClean="0">
                <a:solidFill>
                  <a:srgbClr val="FF0000"/>
                </a:solidFill>
                <a:latin typeface="ET Astro" pitchFamily="34" charset="0"/>
              </a:rPr>
              <a:t>Taurus </a:t>
            </a:r>
            <a:r>
              <a:rPr lang="en-GB" sz="2000" dirty="0" err="1" smtClean="0">
                <a:solidFill>
                  <a:srgbClr val="FF0000"/>
                </a:solidFill>
                <a:latin typeface="ET Astro" pitchFamily="34" charset="0"/>
              </a:rPr>
              <a:t>Stelliam</a:t>
            </a:r>
            <a:endParaRPr lang="en-GB" sz="2000" dirty="0">
              <a:solidFill>
                <a:srgbClr val="FF0000"/>
              </a:solidFill>
            </a:endParaRPr>
          </a:p>
        </p:txBody>
      </p:sp>
      <p:sp>
        <p:nvSpPr>
          <p:cNvPr id="7" name="TextBox 6"/>
          <p:cNvSpPr txBox="1"/>
          <p:nvPr/>
        </p:nvSpPr>
        <p:spPr>
          <a:xfrm>
            <a:off x="6444208" y="908720"/>
            <a:ext cx="1080120" cy="400110"/>
          </a:xfrm>
          <a:prstGeom prst="rect">
            <a:avLst/>
          </a:prstGeom>
          <a:noFill/>
        </p:spPr>
        <p:txBody>
          <a:bodyPr wrap="square" rtlCol="0">
            <a:spAutoFit/>
          </a:bodyPr>
          <a:lstStyle/>
          <a:p>
            <a:r>
              <a:rPr lang="en-GB" sz="2000" dirty="0" smtClean="0">
                <a:solidFill>
                  <a:srgbClr val="FF0000"/>
                </a:solidFill>
                <a:latin typeface="ET Astro" pitchFamily="34" charset="0"/>
              </a:rPr>
              <a:t>¿‘Á</a:t>
            </a:r>
          </a:p>
        </p:txBody>
      </p:sp>
      <p:sp>
        <p:nvSpPr>
          <p:cNvPr id="9" name="Oval 8"/>
          <p:cNvSpPr/>
          <p:nvPr/>
        </p:nvSpPr>
        <p:spPr>
          <a:xfrm>
            <a:off x="4499992" y="1052736"/>
            <a:ext cx="576064"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rot="2215239">
            <a:off x="5858739" y="458177"/>
            <a:ext cx="1871009" cy="5131676"/>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additive="base">
                                        <p:cTn id="2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Effect transition="in" filter="fade">
                                      <p:cBhvr>
                                        <p:cTn id="33"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animBg="1"/>
      <p:bldP spid="6" grpId="0" build="allAtOnce"/>
      <p:bldP spid="7" grpId="0" build="allAtOnce"/>
      <p:bldP spid="9"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620688"/>
            <a:ext cx="8280920" cy="6093976"/>
          </a:xfrm>
          <a:prstGeom prst="rect">
            <a:avLst/>
          </a:prstGeom>
          <a:noFill/>
        </p:spPr>
        <p:txBody>
          <a:bodyPr wrap="square" rtlCol="0">
            <a:spAutoFit/>
          </a:bodyPr>
          <a:lstStyle/>
          <a:p>
            <a:pPr algn="ctr"/>
            <a:r>
              <a:rPr lang="en-GB" sz="3200" dirty="0" smtClean="0">
                <a:solidFill>
                  <a:srgbClr val="C00000"/>
                </a:solidFill>
              </a:rPr>
              <a:t>Taking stock of our actions to resolve 2008 crisis</a:t>
            </a:r>
          </a:p>
          <a:p>
            <a:pPr algn="ctr"/>
            <a:endParaRPr lang="en-GB" sz="2000" dirty="0" smtClean="0"/>
          </a:p>
          <a:p>
            <a:r>
              <a:rPr lang="en-GB" sz="2000" dirty="0" smtClean="0"/>
              <a:t>In the immediate aftermath of the 2008 crisis [early 2009], my </a:t>
            </a:r>
            <a:r>
              <a:rPr lang="en-GB" sz="2000" i="1" dirty="0" smtClean="0"/>
              <a:t>Economy Ecology and Kindness </a:t>
            </a:r>
            <a:r>
              <a:rPr lang="en-GB" sz="2000" dirty="0" smtClean="0"/>
              <a:t>warned:</a:t>
            </a:r>
          </a:p>
          <a:p>
            <a:r>
              <a:rPr lang="en-GB" sz="2000" i="1" dirty="0" smtClean="0"/>
              <a:t>“</a:t>
            </a:r>
            <a:r>
              <a:rPr lang="en-GB" sz="2000" dirty="0" smtClean="0"/>
              <a:t>Imagine just about every ‘quick trick’ to ‘restore confidence’, build up asset values and ‘get the show on the road’ continues to be attempted. </a:t>
            </a:r>
          </a:p>
          <a:p>
            <a:endParaRPr lang="en-GB" sz="2000" dirty="0" smtClean="0"/>
          </a:p>
          <a:p>
            <a:r>
              <a:rPr lang="en-GB" sz="2000" dirty="0" smtClean="0"/>
              <a:t>Governments still borrow enormous sums, print money, and accept liabilities they do not have the resources to cover. Any positive statistic is then laced with claims of ‘green shoots of recovery’. </a:t>
            </a:r>
          </a:p>
          <a:p>
            <a:endParaRPr lang="en-GB" sz="2000" dirty="0" smtClean="0"/>
          </a:p>
          <a:p>
            <a:r>
              <a:rPr lang="en-GB" sz="2000" dirty="0" smtClean="0"/>
              <a:t>With Jupiter hovering between Pisces and Aries until it enters Taurus in mid 2011 and Neptune hanging back in Aquarius until February 2012, it will be difficult to let go of hopes for a quick fix back to the past. Before a river finally dries up, there can be a deceptive moment when the water appears to rise. </a:t>
            </a:r>
          </a:p>
          <a:p>
            <a:endParaRPr lang="en-GB" sz="2000" dirty="0" smtClean="0"/>
          </a:p>
          <a:p>
            <a:r>
              <a:rPr lang="en-GB" sz="2000" dirty="0" smtClean="0"/>
              <a:t>To mistake such temporary rising stock prices or growth in consumption as recovery could in the end make matters much worse.”</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 calcmode="lin" valueType="num">
                                      <p:cBhvr additive="base">
                                        <p:cTn id="3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 calcmode="lin" valueType="num">
                                      <p:cBhvr additive="base">
                                        <p:cTn id="37"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052736"/>
            <a:ext cx="8496944" cy="5293757"/>
          </a:xfrm>
          <a:prstGeom prst="rect">
            <a:avLst/>
          </a:prstGeom>
          <a:noFill/>
        </p:spPr>
        <p:txBody>
          <a:bodyPr wrap="square" rtlCol="0">
            <a:spAutoFit/>
          </a:bodyPr>
          <a:lstStyle/>
          <a:p>
            <a:pPr algn="ctr"/>
            <a:r>
              <a:rPr lang="en-GB" sz="3200" dirty="0" smtClean="0">
                <a:solidFill>
                  <a:srgbClr val="C00000"/>
                </a:solidFill>
              </a:rPr>
              <a:t>Jupiter / Saturn Cycle</a:t>
            </a:r>
          </a:p>
          <a:p>
            <a:endParaRPr lang="en-GB" dirty="0" smtClean="0"/>
          </a:p>
          <a:p>
            <a:r>
              <a:rPr lang="en-GB" sz="2000" dirty="0" smtClean="0"/>
              <a:t>2000-2010 Waxing from conjunction to opposition = growth, danger of over-reaching. NB Pluto’s 2008 ingress into  Capricorn marked early end to growth.</a:t>
            </a:r>
          </a:p>
          <a:p>
            <a:endParaRPr lang="en-GB" sz="2000" dirty="0" smtClean="0"/>
          </a:p>
          <a:p>
            <a:endParaRPr lang="en-GB" sz="2000" dirty="0" smtClean="0"/>
          </a:p>
          <a:p>
            <a:r>
              <a:rPr lang="en-GB" sz="2000" dirty="0" smtClean="0"/>
              <a:t>2010 – 2020 Waning from opposition to conjunction = consolidation, correction of over-reaching – attempts to expand are likely to whither, be unsustainable, or be patchy; bringing growth to the few at the expense of the many.</a:t>
            </a:r>
          </a:p>
          <a:p>
            <a:endParaRPr lang="en-GB" sz="2000" dirty="0" smtClean="0"/>
          </a:p>
          <a:p>
            <a:pPr algn="ctr"/>
            <a:r>
              <a:rPr lang="en-GB" sz="2400" u="sng" dirty="0" smtClean="0"/>
              <a:t>Ignoring this fundamental cycle sacrifices economic sustainability</a:t>
            </a:r>
            <a:r>
              <a:rPr lang="en-GB" sz="2000" u="sng" dirty="0" smtClean="0"/>
              <a:t>.</a:t>
            </a:r>
          </a:p>
          <a:p>
            <a:endParaRPr lang="en-GB" sz="2000" dirty="0" smtClean="0"/>
          </a:p>
          <a:p>
            <a:pPr algn="ctr"/>
            <a:r>
              <a:rPr lang="en-GB" sz="2400" dirty="0" smtClean="0"/>
              <a:t>BUT this is exactly how equity markets behave. </a:t>
            </a:r>
          </a:p>
          <a:p>
            <a:pPr algn="ctr"/>
            <a:r>
              <a:rPr lang="en-GB" sz="2400" dirty="0" smtClean="0"/>
              <a:t>Presented logarithmically (allowing for inflation) shows this clearly</a:t>
            </a:r>
          </a:p>
          <a:p>
            <a:endParaRPr lang="en-GB"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 calcmode="lin" valueType="num">
                                      <p:cBhvr additive="base">
                                        <p:cTn id="2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anim calcmode="lin" valueType="num">
                                      <p:cBhvr additive="base">
                                        <p:cTn id="3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 calcmode="lin" valueType="num">
                                      <p:cBhvr additive="base">
                                        <p:cTn id="3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cn DJIA 1789 - 2030.jpg"/>
          <p:cNvPicPr>
            <a:picLocks noChangeAspect="1"/>
          </p:cNvPicPr>
          <p:nvPr/>
        </p:nvPicPr>
        <p:blipFill>
          <a:blip r:embed="rId2" cstate="print"/>
          <a:stretch>
            <a:fillRect/>
          </a:stretch>
        </p:blipFill>
        <p:spPr>
          <a:xfrm>
            <a:off x="395536" y="620688"/>
            <a:ext cx="7952979" cy="5976664"/>
          </a:xfrm>
          <a:prstGeom prst="rect">
            <a:avLst/>
          </a:prstGeom>
        </p:spPr>
      </p:pic>
      <p:sp>
        <p:nvSpPr>
          <p:cNvPr id="3" name="Oval 2"/>
          <p:cNvSpPr/>
          <p:nvPr/>
        </p:nvSpPr>
        <p:spPr>
          <a:xfrm rot="2524369">
            <a:off x="6655357" y="649993"/>
            <a:ext cx="1166971" cy="2304252"/>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251520" y="188640"/>
            <a:ext cx="8280920" cy="6107178"/>
          </a:xfrm>
          <a:prstGeom prst="rect">
            <a:avLst/>
          </a:prstGeom>
          <a:noFill/>
          <a:ln w="9525">
            <a:noFill/>
            <a:miter lim="800000"/>
            <a:headEnd/>
            <a:tailEnd/>
          </a:ln>
        </p:spPr>
      </p:pic>
      <p:sp>
        <p:nvSpPr>
          <p:cNvPr id="3" name="Oval 2"/>
          <p:cNvSpPr/>
          <p:nvPr/>
        </p:nvSpPr>
        <p:spPr>
          <a:xfrm rot="2022014">
            <a:off x="6516300" y="83344"/>
            <a:ext cx="1401462" cy="4182797"/>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TSE 1984-2024.png"/>
          <p:cNvPicPr>
            <a:picLocks noChangeAspect="1"/>
          </p:cNvPicPr>
          <p:nvPr/>
        </p:nvPicPr>
        <p:blipFill>
          <a:blip r:embed="rId2" cstate="print"/>
          <a:stretch>
            <a:fillRect/>
          </a:stretch>
        </p:blipFill>
        <p:spPr>
          <a:xfrm>
            <a:off x="251520" y="260648"/>
            <a:ext cx="8420290" cy="6264696"/>
          </a:xfrm>
          <a:prstGeom prst="rect">
            <a:avLst/>
          </a:prstGeom>
        </p:spPr>
      </p:pic>
      <p:cxnSp>
        <p:nvCxnSpPr>
          <p:cNvPr id="4" name="Straight Arrow Connector 3"/>
          <p:cNvCxnSpPr/>
          <p:nvPr/>
        </p:nvCxnSpPr>
        <p:spPr>
          <a:xfrm flipH="1">
            <a:off x="971600" y="5661248"/>
            <a:ext cx="1008112" cy="1440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051720" y="5157192"/>
            <a:ext cx="1152128" cy="923330"/>
          </a:xfrm>
          <a:prstGeom prst="rect">
            <a:avLst/>
          </a:prstGeom>
          <a:noFill/>
        </p:spPr>
        <p:txBody>
          <a:bodyPr wrap="square" rtlCol="0">
            <a:spAutoFit/>
          </a:bodyPr>
          <a:lstStyle/>
          <a:p>
            <a:r>
              <a:rPr lang="en-GB" b="1" dirty="0" smtClean="0">
                <a:solidFill>
                  <a:srgbClr val="C00000"/>
                </a:solidFill>
              </a:rPr>
              <a:t>1984</a:t>
            </a:r>
          </a:p>
          <a:p>
            <a:r>
              <a:rPr lang="en-GB" b="1" dirty="0" smtClean="0">
                <a:solidFill>
                  <a:srgbClr val="C00000"/>
                </a:solidFill>
              </a:rPr>
              <a:t>Pluto Scorpio</a:t>
            </a:r>
            <a:endParaRPr lang="en-GB" b="1" dirty="0">
              <a:solidFill>
                <a:srgbClr val="C00000"/>
              </a:solidFill>
            </a:endParaRPr>
          </a:p>
        </p:txBody>
      </p:sp>
      <p:cxnSp>
        <p:nvCxnSpPr>
          <p:cNvPr id="7" name="Straight Arrow Connector 6"/>
          <p:cNvCxnSpPr/>
          <p:nvPr/>
        </p:nvCxnSpPr>
        <p:spPr>
          <a:xfrm flipH="1" flipV="1">
            <a:off x="3131840" y="2924944"/>
            <a:ext cx="792088" cy="648072"/>
          </a:xfrm>
          <a:prstGeom prst="straightConnector1">
            <a:avLst/>
          </a:prstGeom>
          <a:ln w="38100">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491880" y="3645024"/>
            <a:ext cx="1296144" cy="923330"/>
          </a:xfrm>
          <a:prstGeom prst="rect">
            <a:avLst/>
          </a:prstGeom>
          <a:noFill/>
        </p:spPr>
        <p:txBody>
          <a:bodyPr wrap="square" rtlCol="0">
            <a:spAutoFit/>
          </a:bodyPr>
          <a:lstStyle/>
          <a:p>
            <a:r>
              <a:rPr lang="en-GB" b="1" dirty="0" smtClean="0">
                <a:solidFill>
                  <a:schemeClr val="accent4">
                    <a:lumMod val="75000"/>
                  </a:schemeClr>
                </a:solidFill>
              </a:rPr>
              <a:t>1995</a:t>
            </a:r>
          </a:p>
          <a:p>
            <a:r>
              <a:rPr lang="en-GB" b="1" dirty="0" smtClean="0">
                <a:solidFill>
                  <a:schemeClr val="accent4">
                    <a:lumMod val="75000"/>
                  </a:schemeClr>
                </a:solidFill>
              </a:rPr>
              <a:t>Pluto </a:t>
            </a:r>
          </a:p>
          <a:p>
            <a:r>
              <a:rPr lang="en-GB" b="1" dirty="0" smtClean="0">
                <a:solidFill>
                  <a:schemeClr val="accent4">
                    <a:lumMod val="75000"/>
                  </a:schemeClr>
                </a:solidFill>
              </a:rPr>
              <a:t>Sagittarius</a:t>
            </a:r>
            <a:endParaRPr lang="en-GB" b="1" dirty="0">
              <a:solidFill>
                <a:schemeClr val="accent4">
                  <a:lumMod val="75000"/>
                </a:schemeClr>
              </a:solidFill>
            </a:endParaRPr>
          </a:p>
        </p:txBody>
      </p:sp>
      <p:cxnSp>
        <p:nvCxnSpPr>
          <p:cNvPr id="11" name="Straight Arrow Connector 10"/>
          <p:cNvCxnSpPr/>
          <p:nvPr/>
        </p:nvCxnSpPr>
        <p:spPr>
          <a:xfrm flipH="1" flipV="1">
            <a:off x="5652120" y="1052736"/>
            <a:ext cx="792088" cy="1152128"/>
          </a:xfrm>
          <a:prstGeom prst="straightConnector1">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228184" y="2348880"/>
            <a:ext cx="1152128" cy="923330"/>
          </a:xfrm>
          <a:prstGeom prst="rect">
            <a:avLst/>
          </a:prstGeom>
          <a:noFill/>
        </p:spPr>
        <p:txBody>
          <a:bodyPr wrap="square" rtlCol="0">
            <a:spAutoFit/>
          </a:bodyPr>
          <a:lstStyle/>
          <a:p>
            <a:r>
              <a:rPr lang="en-GB" b="1" dirty="0" smtClean="0">
                <a:solidFill>
                  <a:schemeClr val="bg1">
                    <a:lumMod val="50000"/>
                  </a:schemeClr>
                </a:solidFill>
              </a:rPr>
              <a:t>2008</a:t>
            </a:r>
          </a:p>
          <a:p>
            <a:r>
              <a:rPr lang="en-GB" b="1" dirty="0" smtClean="0">
                <a:solidFill>
                  <a:schemeClr val="bg1">
                    <a:lumMod val="50000"/>
                  </a:schemeClr>
                </a:solidFill>
              </a:rPr>
              <a:t>Pluto </a:t>
            </a:r>
          </a:p>
          <a:p>
            <a:r>
              <a:rPr lang="en-GB" b="1" dirty="0" smtClean="0">
                <a:solidFill>
                  <a:schemeClr val="bg1">
                    <a:lumMod val="50000"/>
                  </a:schemeClr>
                </a:solidFill>
              </a:rPr>
              <a:t>Capricorn</a:t>
            </a:r>
            <a:endParaRPr lang="en-GB" b="1" dirty="0">
              <a:solidFill>
                <a:schemeClr val="bg1">
                  <a:lumMod val="50000"/>
                </a:schemeClr>
              </a:solidFill>
            </a:endParaRPr>
          </a:p>
        </p:txBody>
      </p:sp>
      <p:sp>
        <p:nvSpPr>
          <p:cNvPr id="15" name="TextBox 14"/>
          <p:cNvSpPr txBox="1"/>
          <p:nvPr/>
        </p:nvSpPr>
        <p:spPr>
          <a:xfrm>
            <a:off x="2123728" y="692696"/>
            <a:ext cx="1368152" cy="1200329"/>
          </a:xfrm>
          <a:prstGeom prst="rect">
            <a:avLst/>
          </a:prstGeom>
          <a:noFill/>
        </p:spPr>
        <p:txBody>
          <a:bodyPr wrap="square" rtlCol="0">
            <a:spAutoFit/>
          </a:bodyPr>
          <a:lstStyle/>
          <a:p>
            <a:r>
              <a:rPr lang="en-GB" b="1" dirty="0" smtClean="0">
                <a:solidFill>
                  <a:srgbClr val="00B050"/>
                </a:solidFill>
              </a:rPr>
              <a:t>2000</a:t>
            </a:r>
          </a:p>
          <a:p>
            <a:r>
              <a:rPr lang="en-GB" b="1" dirty="0" smtClean="0">
                <a:solidFill>
                  <a:srgbClr val="00B050"/>
                </a:solidFill>
              </a:rPr>
              <a:t>Taurus </a:t>
            </a:r>
          </a:p>
          <a:p>
            <a:r>
              <a:rPr lang="en-GB" b="1" dirty="0" smtClean="0">
                <a:solidFill>
                  <a:srgbClr val="00B050"/>
                </a:solidFill>
              </a:rPr>
              <a:t>Stellium</a:t>
            </a:r>
          </a:p>
          <a:p>
            <a:r>
              <a:rPr lang="en-GB" b="1" dirty="0" smtClean="0">
                <a:solidFill>
                  <a:srgbClr val="00B050"/>
                </a:solidFill>
              </a:rPr>
              <a:t>+ JU/SA </a:t>
            </a:r>
            <a:r>
              <a:rPr lang="en-GB" b="1" dirty="0" err="1" smtClean="0">
                <a:solidFill>
                  <a:srgbClr val="00B050"/>
                </a:solidFill>
              </a:rPr>
              <a:t>cnj</a:t>
            </a:r>
            <a:endParaRPr lang="en-GB" b="1" dirty="0">
              <a:solidFill>
                <a:srgbClr val="00B050"/>
              </a:solidFill>
            </a:endParaRPr>
          </a:p>
        </p:txBody>
      </p:sp>
      <p:cxnSp>
        <p:nvCxnSpPr>
          <p:cNvPr id="16" name="Straight Arrow Connector 15"/>
          <p:cNvCxnSpPr/>
          <p:nvPr/>
        </p:nvCxnSpPr>
        <p:spPr>
          <a:xfrm flipV="1">
            <a:off x="3059832" y="836712"/>
            <a:ext cx="864096" cy="72008"/>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6444208" y="764704"/>
            <a:ext cx="1296144" cy="7200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668344" y="692696"/>
            <a:ext cx="1080120" cy="1200329"/>
          </a:xfrm>
          <a:prstGeom prst="rect">
            <a:avLst/>
          </a:prstGeom>
          <a:noFill/>
        </p:spPr>
        <p:txBody>
          <a:bodyPr wrap="square" rtlCol="0">
            <a:spAutoFit/>
          </a:bodyPr>
          <a:lstStyle/>
          <a:p>
            <a:r>
              <a:rPr lang="en-GB" b="1" dirty="0" smtClean="0">
                <a:solidFill>
                  <a:srgbClr val="FF0000"/>
                </a:solidFill>
              </a:rPr>
              <a:t>2012-15</a:t>
            </a:r>
          </a:p>
          <a:p>
            <a:r>
              <a:rPr lang="en-GB" b="1" dirty="0" smtClean="0">
                <a:solidFill>
                  <a:srgbClr val="FF0000"/>
                </a:solidFill>
              </a:rPr>
              <a:t>seven</a:t>
            </a:r>
          </a:p>
          <a:p>
            <a:r>
              <a:rPr lang="en-GB" b="1" dirty="0" smtClean="0">
                <a:solidFill>
                  <a:srgbClr val="FF0000"/>
                </a:solidFill>
              </a:rPr>
              <a:t>UR/Pl</a:t>
            </a:r>
          </a:p>
          <a:p>
            <a:r>
              <a:rPr lang="en-GB" b="1" dirty="0" smtClean="0">
                <a:solidFill>
                  <a:srgbClr val="FF0000"/>
                </a:solidFill>
              </a:rPr>
              <a:t>squares</a:t>
            </a:r>
          </a:p>
        </p:txBody>
      </p:sp>
      <p:cxnSp>
        <p:nvCxnSpPr>
          <p:cNvPr id="28" name="Straight Arrow Connector 27"/>
          <p:cNvCxnSpPr/>
          <p:nvPr/>
        </p:nvCxnSpPr>
        <p:spPr>
          <a:xfrm flipH="1">
            <a:off x="6948264" y="764704"/>
            <a:ext cx="648072" cy="14401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7740352" y="5445224"/>
            <a:ext cx="576064" cy="576064"/>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2000"/>
                                        <p:tgtEl>
                                          <p:spTgt spid="8">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fade">
                                      <p:cBhvr>
                                        <p:cTn id="20" dur="2000"/>
                                        <p:tgtEl>
                                          <p:spTgt spid="8">
                                            <p:txEl>
                                              <p:pRg st="1" end="1"/>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Effect transition="in" filter="fade">
                                      <p:cBhvr>
                                        <p:cTn id="23" dur="2000"/>
                                        <p:tgtEl>
                                          <p:spTgt spid="8">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5">
                                            <p:txEl>
                                              <p:pRg st="0" end="0"/>
                                            </p:txEl>
                                          </p:spTgt>
                                        </p:tgtEl>
                                        <p:attrNameLst>
                                          <p:attrName>style.visibility</p:attrName>
                                        </p:attrNameLst>
                                      </p:cBhvr>
                                      <p:to>
                                        <p:strVal val="visible"/>
                                      </p:to>
                                    </p:set>
                                    <p:animEffect transition="in" filter="fade">
                                      <p:cBhvr>
                                        <p:cTn id="33" dur="2000"/>
                                        <p:tgtEl>
                                          <p:spTgt spid="15">
                                            <p:txEl>
                                              <p:pRg st="0" end="0"/>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5">
                                            <p:txEl>
                                              <p:pRg st="1" end="1"/>
                                            </p:txEl>
                                          </p:spTgt>
                                        </p:tgtEl>
                                        <p:attrNameLst>
                                          <p:attrName>style.visibility</p:attrName>
                                        </p:attrNameLst>
                                      </p:cBhvr>
                                      <p:to>
                                        <p:strVal val="visible"/>
                                      </p:to>
                                    </p:set>
                                    <p:animEffect transition="in" filter="fade">
                                      <p:cBhvr>
                                        <p:cTn id="36" dur="2000"/>
                                        <p:tgtEl>
                                          <p:spTgt spid="15">
                                            <p:txEl>
                                              <p:pRg st="1" end="1"/>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5">
                                            <p:txEl>
                                              <p:pRg st="2" end="2"/>
                                            </p:txEl>
                                          </p:spTgt>
                                        </p:tgtEl>
                                        <p:attrNameLst>
                                          <p:attrName>style.visibility</p:attrName>
                                        </p:attrNameLst>
                                      </p:cBhvr>
                                      <p:to>
                                        <p:strVal val="visible"/>
                                      </p:to>
                                    </p:set>
                                    <p:animEffect transition="in" filter="fade">
                                      <p:cBhvr>
                                        <p:cTn id="39" dur="2000"/>
                                        <p:tgtEl>
                                          <p:spTgt spid="15">
                                            <p:txEl>
                                              <p:pRg st="2" end="2"/>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5">
                                            <p:txEl>
                                              <p:pRg st="3" end="3"/>
                                            </p:txEl>
                                          </p:spTgt>
                                        </p:tgtEl>
                                        <p:attrNameLst>
                                          <p:attrName>style.visibility</p:attrName>
                                        </p:attrNameLst>
                                      </p:cBhvr>
                                      <p:to>
                                        <p:strVal val="visible"/>
                                      </p:to>
                                    </p:set>
                                    <p:animEffect transition="in" filter="fade">
                                      <p:cBhvr>
                                        <p:cTn id="42" dur="2000"/>
                                        <p:tgtEl>
                                          <p:spTgt spid="15">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2000"/>
                                        <p:tgtEl>
                                          <p:spTgt spid="12">
                                            <p:txEl>
                                              <p:pRg st="0" end="0"/>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2">
                                            <p:txEl>
                                              <p:pRg st="1" end="1"/>
                                            </p:txEl>
                                          </p:spTgt>
                                        </p:tgtEl>
                                        <p:attrNameLst>
                                          <p:attrName>style.visibility</p:attrName>
                                        </p:attrNameLst>
                                      </p:cBhvr>
                                      <p:to>
                                        <p:strVal val="visible"/>
                                      </p:to>
                                    </p:set>
                                    <p:animEffect transition="in" filter="fade">
                                      <p:cBhvr>
                                        <p:cTn id="50" dur="2000"/>
                                        <p:tgtEl>
                                          <p:spTgt spid="12">
                                            <p:txEl>
                                              <p:pRg st="1" end="1"/>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2">
                                            <p:txEl>
                                              <p:pRg st="2" end="2"/>
                                            </p:txEl>
                                          </p:spTgt>
                                        </p:tgtEl>
                                        <p:attrNameLst>
                                          <p:attrName>style.visibility</p:attrName>
                                        </p:attrNameLst>
                                      </p:cBhvr>
                                      <p:to>
                                        <p:strVal val="visible"/>
                                      </p:to>
                                    </p:set>
                                    <p:animEffect transition="in" filter="fade">
                                      <p:cBhvr>
                                        <p:cTn id="53" dur="2000"/>
                                        <p:tgtEl>
                                          <p:spTgt spid="12">
                                            <p:txEl>
                                              <p:pRg st="2" end="2"/>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wipe(down)">
                                      <p:cBhvr>
                                        <p:cTn id="58" dur="5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5">
                                            <p:txEl>
                                              <p:pRg st="0" end="0"/>
                                            </p:txEl>
                                          </p:spTgt>
                                        </p:tgtEl>
                                        <p:attrNameLst>
                                          <p:attrName>style.visibility</p:attrName>
                                        </p:attrNameLst>
                                      </p:cBhvr>
                                      <p:to>
                                        <p:strVal val="visible"/>
                                      </p:to>
                                    </p:set>
                                    <p:animEffect transition="in" filter="fade">
                                      <p:cBhvr>
                                        <p:cTn id="63" dur="2000"/>
                                        <p:tgtEl>
                                          <p:spTgt spid="25">
                                            <p:txEl>
                                              <p:pRg st="0" end="0"/>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5">
                                            <p:txEl>
                                              <p:pRg st="1" end="1"/>
                                            </p:txEl>
                                          </p:spTgt>
                                        </p:tgtEl>
                                        <p:attrNameLst>
                                          <p:attrName>style.visibility</p:attrName>
                                        </p:attrNameLst>
                                      </p:cBhvr>
                                      <p:to>
                                        <p:strVal val="visible"/>
                                      </p:to>
                                    </p:set>
                                    <p:animEffect transition="in" filter="fade">
                                      <p:cBhvr>
                                        <p:cTn id="66" dur="2000"/>
                                        <p:tgtEl>
                                          <p:spTgt spid="25">
                                            <p:txEl>
                                              <p:pRg st="1" end="1"/>
                                            </p:txEl>
                                          </p:spTgt>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5">
                                            <p:txEl>
                                              <p:pRg st="2" end="2"/>
                                            </p:txEl>
                                          </p:spTgt>
                                        </p:tgtEl>
                                        <p:attrNameLst>
                                          <p:attrName>style.visibility</p:attrName>
                                        </p:attrNameLst>
                                      </p:cBhvr>
                                      <p:to>
                                        <p:strVal val="visible"/>
                                      </p:to>
                                    </p:set>
                                    <p:animEffect transition="in" filter="fade">
                                      <p:cBhvr>
                                        <p:cTn id="69" dur="2000"/>
                                        <p:tgtEl>
                                          <p:spTgt spid="25">
                                            <p:txEl>
                                              <p:pRg st="2" end="2"/>
                                            </p:txEl>
                                          </p:spTgt>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5">
                                            <p:txEl>
                                              <p:pRg st="3" end="3"/>
                                            </p:txEl>
                                          </p:spTgt>
                                        </p:tgtEl>
                                        <p:attrNameLst>
                                          <p:attrName>style.visibility</p:attrName>
                                        </p:attrNameLst>
                                      </p:cBhvr>
                                      <p:to>
                                        <p:strVal val="visible"/>
                                      </p:to>
                                    </p:set>
                                    <p:animEffect transition="in" filter="fade">
                                      <p:cBhvr>
                                        <p:cTn id="72" dur="2000"/>
                                        <p:tgtEl>
                                          <p:spTgt spid="25">
                                            <p:txEl>
                                              <p:pRg st="3" end="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wipe(down)">
                                      <p:cBhvr>
                                        <p:cTn id="77" dur="5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wipe(down)">
                                      <p:cBhvr>
                                        <p:cTn id="82" dur="500"/>
                                        <p:tgtEl>
                                          <p:spTgt spid="28"/>
                                        </p:tgtEl>
                                      </p:cBhvr>
                                    </p:animEffect>
                                  </p:childTnLst>
                                </p:cTn>
                              </p:par>
                            </p:childTnLst>
                          </p:cTn>
                        </p:par>
                      </p:childTnLst>
                    </p:cTn>
                  </p:par>
                  <p:par>
                    <p:cTn id="83" fill="hold">
                      <p:stCondLst>
                        <p:cond delay="indefinite"/>
                      </p:stCondLst>
                      <p:childTnLst>
                        <p:par>
                          <p:cTn id="84" fill="hold">
                            <p:stCondLst>
                              <p:cond delay="0"/>
                            </p:stCondLst>
                            <p:childTnLst>
                              <p:par>
                                <p:cTn id="85" presetID="34" presetClass="entr" presetSubtype="0" fill="hold" grpId="1" nodeType="clickEffect">
                                  <p:stCondLst>
                                    <p:cond delay="0"/>
                                  </p:stCondLst>
                                  <p:iterate type="lt">
                                    <p:tmPct val="0"/>
                                  </p:iterate>
                                  <p:childTnLst>
                                    <p:set>
                                      <p:cBhvr>
                                        <p:cTn id="86" dur="1" fill="hold">
                                          <p:stCondLst>
                                            <p:cond delay="0"/>
                                          </p:stCondLst>
                                        </p:cTn>
                                        <p:tgtEl>
                                          <p:spTgt spid="18"/>
                                        </p:tgtEl>
                                        <p:attrNameLst>
                                          <p:attrName>style.visibility</p:attrName>
                                        </p:attrNameLst>
                                      </p:cBhvr>
                                      <p:to>
                                        <p:strVal val="visible"/>
                                      </p:to>
                                    </p:set>
                                    <p:anim from="(-#ppt_w/2)" to="(#ppt_x)" calcmode="lin" valueType="num">
                                      <p:cBhvr>
                                        <p:cTn id="87" dur="600" fill="hold">
                                          <p:stCondLst>
                                            <p:cond delay="0"/>
                                          </p:stCondLst>
                                        </p:cTn>
                                        <p:tgtEl>
                                          <p:spTgt spid="18"/>
                                        </p:tgtEl>
                                        <p:attrNameLst>
                                          <p:attrName>ppt_x</p:attrName>
                                        </p:attrNameLst>
                                      </p:cBhvr>
                                    </p:anim>
                                    <p:anim from="0" to="-1.0" calcmode="lin" valueType="num">
                                      <p:cBhvr>
                                        <p:cTn id="88" dur="200" decel="50000" autoRev="1" fill="hold">
                                          <p:stCondLst>
                                            <p:cond delay="600"/>
                                          </p:stCondLst>
                                        </p:cTn>
                                        <p:tgtEl>
                                          <p:spTgt spid="18"/>
                                        </p:tgtEl>
                                        <p:attrNameLst>
                                          <p:attrName>xshear</p:attrName>
                                        </p:attrNameLst>
                                      </p:cBhvr>
                                    </p:anim>
                                    <p:animScale>
                                      <p:cBhvr>
                                        <p:cTn id="89" dur="200" decel="100000" autoRev="1" fill="hold">
                                          <p:stCondLst>
                                            <p:cond delay="600"/>
                                          </p:stCondLst>
                                        </p:cTn>
                                        <p:tgtEl>
                                          <p:spTgt spid="18"/>
                                        </p:tgtEl>
                                      </p:cBhvr>
                                      <p:from x="100000" y="100000"/>
                                      <p:to x="80000" y="100000"/>
                                    </p:animScale>
                                    <p:anim by="(#ppt_h/3+#ppt_w*0.1)" calcmode="lin" valueType="num">
                                      <p:cBhvr additive="sum">
                                        <p:cTn id="90" dur="200" decel="100000" autoRev="1" fill="hold">
                                          <p:stCondLst>
                                            <p:cond delay="600"/>
                                          </p:stCondLst>
                                        </p:cTn>
                                        <p:tgtEl>
                                          <p:spTgt spid="1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12" grpId="0" build="allAtOnce"/>
      <p:bldP spid="15" grpId="0" build="allAtOnce"/>
      <p:bldP spid="25" grpId="0" build="allAtOnce"/>
      <p:bldP spid="1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2699792" y="5949280"/>
            <a:ext cx="6444208" cy="677108"/>
          </a:xfrm>
          <a:prstGeom prst="rect">
            <a:avLst/>
          </a:prstGeom>
          <a:noFill/>
          <a:ln w="31750">
            <a:solidFill>
              <a:schemeClr val="accent1"/>
            </a:solidFill>
            <a:miter lim="800000"/>
            <a:headEnd/>
            <a:tailEnd/>
          </a:ln>
        </p:spPr>
        <p:txBody>
          <a:bodyPr wrap="square">
            <a:spAutoFit/>
          </a:bodyPr>
          <a:lstStyle/>
          <a:p>
            <a:pPr algn="ctr"/>
            <a:r>
              <a:rPr lang="en-GB" sz="2000" dirty="0" smtClean="0">
                <a:latin typeface="Calibri" pitchFamily="34" charset="0"/>
              </a:rPr>
              <a:t>Order  books from online outlets and especially: </a:t>
            </a:r>
          </a:p>
          <a:p>
            <a:pPr algn="ctr"/>
            <a:r>
              <a:rPr lang="en-GB" b="1" dirty="0" smtClean="0">
                <a:latin typeface="Calibri" pitchFamily="34" charset="0"/>
                <a:hlinkClick r:id="rId2"/>
              </a:rPr>
              <a:t>http</a:t>
            </a:r>
            <a:r>
              <a:rPr lang="en-GB" b="1" dirty="0">
                <a:latin typeface="Calibri" pitchFamily="34" charset="0"/>
                <a:hlinkClick r:id="rId2"/>
              </a:rPr>
              <a:t>://</a:t>
            </a:r>
            <a:r>
              <a:rPr lang="en-GB" b="1" dirty="0" smtClean="0">
                <a:latin typeface="Calibri" pitchFamily="34" charset="0"/>
                <a:hlinkClick r:id="rId2"/>
              </a:rPr>
              <a:t>www.crucialastrotools.co.uk</a:t>
            </a:r>
            <a:endParaRPr lang="en-GB" sz="2000" b="1" dirty="0">
              <a:latin typeface="Calibri" pitchFamily="34" charset="0"/>
            </a:endParaRPr>
          </a:p>
        </p:txBody>
      </p:sp>
      <p:pic>
        <p:nvPicPr>
          <p:cNvPr id="9" name="Picture 2"/>
          <p:cNvPicPr>
            <a:picLocks noChangeAspect="1" noChangeArrowheads="1"/>
          </p:cNvPicPr>
          <p:nvPr/>
        </p:nvPicPr>
        <p:blipFill>
          <a:blip r:embed="rId3" cstate="print"/>
          <a:srcRect/>
          <a:stretch>
            <a:fillRect/>
          </a:stretch>
        </p:blipFill>
        <p:spPr bwMode="auto">
          <a:xfrm>
            <a:off x="4973491" y="0"/>
            <a:ext cx="4170509" cy="2276872"/>
          </a:xfrm>
          <a:prstGeom prst="rect">
            <a:avLst/>
          </a:prstGeom>
          <a:noFill/>
          <a:ln w="9525">
            <a:noFill/>
            <a:miter lim="800000"/>
            <a:headEnd/>
            <a:tailEnd/>
          </a:ln>
        </p:spPr>
      </p:pic>
      <p:pic>
        <p:nvPicPr>
          <p:cNvPr id="3" name="Picture 2" descr="Final f ront cover"/>
          <p:cNvPicPr>
            <a:picLocks noChangeAspect="1" noChangeArrowheads="1"/>
          </p:cNvPicPr>
          <p:nvPr/>
        </p:nvPicPr>
        <p:blipFill>
          <a:blip r:embed="rId4" cstate="print"/>
          <a:srcRect/>
          <a:stretch>
            <a:fillRect/>
          </a:stretch>
        </p:blipFill>
        <p:spPr bwMode="auto">
          <a:xfrm>
            <a:off x="251520" y="3637321"/>
            <a:ext cx="2160240" cy="3220679"/>
          </a:xfrm>
          <a:prstGeom prst="rect">
            <a:avLst/>
          </a:prstGeom>
          <a:noFill/>
          <a:ln w="9525">
            <a:noFill/>
            <a:miter lim="800000"/>
            <a:headEnd/>
            <a:tailEnd/>
          </a:ln>
        </p:spPr>
      </p:pic>
      <p:pic>
        <p:nvPicPr>
          <p:cNvPr id="8" name="Picture 7" descr="Andre_Barbault_Front_Cover.jpg"/>
          <p:cNvPicPr>
            <a:picLocks noChangeAspect="1"/>
          </p:cNvPicPr>
          <p:nvPr/>
        </p:nvPicPr>
        <p:blipFill>
          <a:blip r:embed="rId5" cstate="print"/>
          <a:stretch>
            <a:fillRect/>
          </a:stretch>
        </p:blipFill>
        <p:spPr>
          <a:xfrm>
            <a:off x="251520" y="188640"/>
            <a:ext cx="2160240" cy="3283345"/>
          </a:xfrm>
          <a:prstGeom prst="rect">
            <a:avLst/>
          </a:prstGeom>
        </p:spPr>
      </p:pic>
      <p:pic>
        <p:nvPicPr>
          <p:cNvPr id="1026" name="Picture 2"/>
          <p:cNvPicPr>
            <a:picLocks noChangeAspect="1" noChangeArrowheads="1"/>
          </p:cNvPicPr>
          <p:nvPr/>
        </p:nvPicPr>
        <p:blipFill>
          <a:blip r:embed="rId6" cstate="print"/>
          <a:srcRect/>
          <a:stretch>
            <a:fillRect/>
          </a:stretch>
        </p:blipFill>
        <p:spPr bwMode="auto">
          <a:xfrm>
            <a:off x="5724128" y="1844824"/>
            <a:ext cx="3024336" cy="3502846"/>
          </a:xfrm>
          <a:prstGeom prst="rect">
            <a:avLst/>
          </a:prstGeom>
          <a:noFill/>
          <a:ln w="9525">
            <a:noFill/>
            <a:miter lim="800000"/>
            <a:headEnd/>
            <a:tailEnd/>
          </a:ln>
        </p:spPr>
      </p:pic>
      <p:pic>
        <p:nvPicPr>
          <p:cNvPr id="2" name="Picture 5" descr="Gillett cover Imageonly.jpg"/>
          <p:cNvPicPr>
            <a:picLocks noChangeAspect="1"/>
          </p:cNvPicPr>
          <p:nvPr/>
        </p:nvPicPr>
        <p:blipFill>
          <a:blip r:embed="rId7" cstate="print"/>
          <a:srcRect/>
          <a:stretch>
            <a:fillRect/>
          </a:stretch>
        </p:blipFill>
        <p:spPr bwMode="auto">
          <a:xfrm>
            <a:off x="2483768" y="548680"/>
            <a:ext cx="2664296" cy="4098690"/>
          </a:xfrm>
          <a:prstGeom prst="rect">
            <a:avLst/>
          </a:prstGeom>
          <a:noFill/>
          <a:ln w="9525">
            <a:noFill/>
            <a:miter lim="800000"/>
            <a:headEnd/>
            <a:tailEnd/>
          </a:ln>
        </p:spPr>
      </p:pic>
      <p:sp>
        <p:nvSpPr>
          <p:cNvPr id="10" name="TextBox 9"/>
          <p:cNvSpPr txBox="1"/>
          <p:nvPr/>
        </p:nvSpPr>
        <p:spPr>
          <a:xfrm>
            <a:off x="2555776" y="4797152"/>
            <a:ext cx="6120680" cy="1046440"/>
          </a:xfrm>
          <a:prstGeom prst="rect">
            <a:avLst/>
          </a:prstGeom>
          <a:noFill/>
        </p:spPr>
        <p:txBody>
          <a:bodyPr wrap="square" rtlCol="0">
            <a:spAutoFit/>
          </a:bodyPr>
          <a:lstStyle/>
          <a:p>
            <a:r>
              <a:rPr lang="en-GB" sz="2000" b="1" dirty="0" smtClean="0"/>
              <a:t>Coming soon </a:t>
            </a:r>
          </a:p>
          <a:p>
            <a:endParaRPr lang="en-GB" dirty="0" smtClean="0"/>
          </a:p>
          <a:p>
            <a:r>
              <a:rPr lang="en-GB" sz="2400" dirty="0" smtClean="0">
                <a:solidFill>
                  <a:srgbClr val="C00000"/>
                </a:solidFill>
              </a:rPr>
              <a:t>Reversing the Race to Global Destruction</a:t>
            </a:r>
            <a:endParaRPr lang="en-GB" sz="240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2000"/>
                                        <p:tgtEl>
                                          <p:spTgt spid="1026"/>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mph" presetSubtype="0" fill="hold" nodeType="clickEffect">
                                  <p:stCondLst>
                                    <p:cond delay="0"/>
                                  </p:stCondLst>
                                  <p:childTnLst>
                                    <p:animRot by="21600000">
                                      <p:cBhvr>
                                        <p:cTn id="26" dur="2000" fill="hold"/>
                                        <p:tgtEl>
                                          <p:spTgt spid="3"/>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p:cTn id="31" dur="10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32" dur="10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33" dur="1000"/>
                                        <p:tgtEl>
                                          <p:spTgt spid="10">
                                            <p:txEl>
                                              <p:pRg st="0" end="0"/>
                                            </p:txEl>
                                          </p:spTgt>
                                        </p:tgtEl>
                                      </p:cBhvr>
                                    </p:animEffect>
                                  </p:childTnLst>
                                </p:cTn>
                              </p:par>
                              <p:par>
                                <p:cTn id="34" presetID="55" presetClass="entr" presetSubtype="0" fill="hold" nodeType="withEffect">
                                  <p:stCondLst>
                                    <p:cond delay="0"/>
                                  </p:stCondLst>
                                  <p:childTnLst>
                                    <p:set>
                                      <p:cBhvr>
                                        <p:cTn id="35" dur="1" fill="hold">
                                          <p:stCondLst>
                                            <p:cond delay="0"/>
                                          </p:stCondLst>
                                        </p:cTn>
                                        <p:tgtEl>
                                          <p:spTgt spid="10">
                                            <p:txEl>
                                              <p:pRg st="2" end="2"/>
                                            </p:txEl>
                                          </p:spTgt>
                                        </p:tgtEl>
                                        <p:attrNameLst>
                                          <p:attrName>style.visibility</p:attrName>
                                        </p:attrNameLst>
                                      </p:cBhvr>
                                      <p:to>
                                        <p:strVal val="visible"/>
                                      </p:to>
                                    </p:set>
                                    <p:anim calcmode="lin" valueType="num">
                                      <p:cBhvr>
                                        <p:cTn id="36" dur="1000" fill="hold"/>
                                        <p:tgtEl>
                                          <p:spTgt spid="10">
                                            <p:txEl>
                                              <p:pRg st="2" end="2"/>
                                            </p:txEl>
                                          </p:spTgt>
                                        </p:tgtEl>
                                        <p:attrNameLst>
                                          <p:attrName>ppt_w</p:attrName>
                                        </p:attrNameLst>
                                      </p:cBhvr>
                                      <p:tavLst>
                                        <p:tav tm="0">
                                          <p:val>
                                            <p:strVal val="#ppt_w*0.70"/>
                                          </p:val>
                                        </p:tav>
                                        <p:tav tm="100000">
                                          <p:val>
                                            <p:strVal val="#ppt_w"/>
                                          </p:val>
                                        </p:tav>
                                      </p:tavLst>
                                    </p:anim>
                                    <p:anim calcmode="lin" valueType="num">
                                      <p:cBhvr>
                                        <p:cTn id="37" dur="1000" fill="hold"/>
                                        <p:tgtEl>
                                          <p:spTgt spid="10">
                                            <p:txEl>
                                              <p:pRg st="2" end="2"/>
                                            </p:txEl>
                                          </p:spTgt>
                                        </p:tgtEl>
                                        <p:attrNameLst>
                                          <p:attrName>ppt_h</p:attrName>
                                        </p:attrNameLst>
                                      </p:cBhvr>
                                      <p:tavLst>
                                        <p:tav tm="0">
                                          <p:val>
                                            <p:strVal val="#ppt_h"/>
                                          </p:val>
                                        </p:tav>
                                        <p:tav tm="100000">
                                          <p:val>
                                            <p:strVal val="#ppt_h"/>
                                          </p:val>
                                        </p:tav>
                                      </p:tavLst>
                                    </p:anim>
                                    <p:animEffect transition="in" filter="fade">
                                      <p:cBhvr>
                                        <p:cTn id="38" dur="10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771800" y="476672"/>
            <a:ext cx="6629769" cy="5400600"/>
          </a:xfrm>
          <a:prstGeom prst="rect">
            <a:avLst/>
          </a:prstGeom>
          <a:noFill/>
          <a:ln w="9525">
            <a:noFill/>
            <a:miter lim="800000"/>
            <a:headEnd/>
            <a:tailEnd/>
          </a:ln>
        </p:spPr>
      </p:pic>
      <p:sp>
        <p:nvSpPr>
          <p:cNvPr id="3" name="TextBox 2"/>
          <p:cNvSpPr txBox="1"/>
          <p:nvPr/>
        </p:nvSpPr>
        <p:spPr>
          <a:xfrm>
            <a:off x="0" y="620688"/>
            <a:ext cx="2267744" cy="1200329"/>
          </a:xfrm>
          <a:prstGeom prst="rect">
            <a:avLst/>
          </a:prstGeom>
          <a:noFill/>
        </p:spPr>
        <p:txBody>
          <a:bodyPr wrap="square" rtlCol="0">
            <a:spAutoFit/>
          </a:bodyPr>
          <a:lstStyle/>
          <a:p>
            <a:pPr algn="ctr"/>
            <a:r>
              <a:rPr lang="en-GB" dirty="0" smtClean="0"/>
              <a:t>Time of truth that confronts all who have avoided economic realities.</a:t>
            </a:r>
            <a:endParaRPr lang="en-GB" dirty="0"/>
          </a:p>
        </p:txBody>
      </p:sp>
      <p:sp>
        <p:nvSpPr>
          <p:cNvPr id="4" name="Oval 3"/>
          <p:cNvSpPr/>
          <p:nvPr/>
        </p:nvSpPr>
        <p:spPr>
          <a:xfrm>
            <a:off x="7668344" y="2708920"/>
            <a:ext cx="1152128" cy="1152128"/>
          </a:xfrm>
          <a:prstGeom prst="ellipse">
            <a:avLst/>
          </a:prstGeom>
          <a:solidFill>
            <a:srgbClr val="FF7575">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6372200" y="620688"/>
            <a:ext cx="504056" cy="1368152"/>
          </a:xfrm>
          <a:prstGeom prst="ellipse">
            <a:avLst/>
          </a:prstGeom>
          <a:solidFill>
            <a:srgbClr val="FF7575">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Straight Arrow Connector 22"/>
          <p:cNvCxnSpPr/>
          <p:nvPr/>
        </p:nvCxnSpPr>
        <p:spPr>
          <a:xfrm>
            <a:off x="4644008" y="3284984"/>
            <a:ext cx="2304256" cy="1728192"/>
          </a:xfrm>
          <a:prstGeom prst="straightConnector1">
            <a:avLst/>
          </a:prstGeom>
          <a:ln w="22225">
            <a:solidFill>
              <a:srgbClr val="C00000">
                <a:alpha val="41000"/>
              </a:srgbClr>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7092280" y="1484784"/>
            <a:ext cx="288032" cy="3240360"/>
          </a:xfrm>
          <a:prstGeom prst="straightConnector1">
            <a:avLst/>
          </a:prstGeom>
          <a:ln w="22225">
            <a:solidFill>
              <a:srgbClr val="C00000">
                <a:alpha val="41000"/>
              </a:srgbClr>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51520" y="2060848"/>
            <a:ext cx="3672408" cy="4585871"/>
          </a:xfrm>
          <a:prstGeom prst="rect">
            <a:avLst/>
          </a:prstGeom>
          <a:noFill/>
          <a:ln w="12700">
            <a:solidFill>
              <a:schemeClr val="tx1"/>
            </a:solidFill>
          </a:ln>
        </p:spPr>
        <p:txBody>
          <a:bodyPr wrap="square" rtlCol="0">
            <a:spAutoFit/>
          </a:bodyPr>
          <a:lstStyle/>
          <a:p>
            <a:pPr algn="ctr"/>
            <a:r>
              <a:rPr lang="en-US" b="1" dirty="0" smtClean="0"/>
              <a:t>Electional Search Results	</a:t>
            </a:r>
          </a:p>
          <a:p>
            <a:r>
              <a:rPr lang="en-GB" sz="1400" b="1" dirty="0" smtClean="0"/>
              <a:t>Criteria:  FIND  (</a:t>
            </a:r>
            <a:r>
              <a:rPr lang="en-GB" sz="1400" b="1" dirty="0" err="1" smtClean="0"/>
              <a:t>Jup</a:t>
            </a:r>
            <a:r>
              <a:rPr lang="en-GB" sz="1400" b="1" dirty="0" smtClean="0"/>
              <a:t> in Cp)  AND  (Sat in Cp)</a:t>
            </a:r>
          </a:p>
          <a:p>
            <a:r>
              <a:rPr lang="en-GB" sz="1400" b="1" dirty="0" smtClean="0"/>
              <a:t>AND  (</a:t>
            </a:r>
            <a:r>
              <a:rPr lang="en-GB" sz="1400" b="1" dirty="0" err="1" smtClean="0"/>
              <a:t>Plu</a:t>
            </a:r>
            <a:r>
              <a:rPr lang="en-GB" sz="1400" b="1" dirty="0" smtClean="0"/>
              <a:t> in Cp)  AND  (</a:t>
            </a:r>
            <a:r>
              <a:rPr lang="en-GB" sz="1400" b="1" dirty="0" err="1" smtClean="0"/>
              <a:t>Jup</a:t>
            </a:r>
            <a:r>
              <a:rPr lang="en-GB" sz="1400" b="1" dirty="0" smtClean="0"/>
              <a:t>  </a:t>
            </a:r>
            <a:r>
              <a:rPr lang="en-GB" sz="1400" b="1" dirty="0" err="1" smtClean="0"/>
              <a:t>Cnj</a:t>
            </a:r>
            <a:r>
              <a:rPr lang="en-GB" sz="1400" b="1" dirty="0" smtClean="0"/>
              <a:t>  </a:t>
            </a:r>
            <a:r>
              <a:rPr lang="en-GB" sz="1400" b="1" dirty="0" err="1" smtClean="0"/>
              <a:t>Plu</a:t>
            </a:r>
            <a:r>
              <a:rPr lang="en-GB" sz="1400" b="1" dirty="0" smtClean="0"/>
              <a:t>)	</a:t>
            </a:r>
          </a:p>
          <a:p>
            <a:r>
              <a:rPr lang="en-GB" sz="1400" b="1" dirty="0" smtClean="0"/>
              <a:t>Search From 1 Jan 5001 BC to 1 Jan 5000</a:t>
            </a:r>
            <a:endParaRPr lang="en-GB" dirty="0" smtClean="0"/>
          </a:p>
          <a:p>
            <a:r>
              <a:rPr lang="en-US" dirty="0" smtClean="0"/>
              <a:t>22 Jan 4573 BC	04:19:09	</a:t>
            </a:r>
          </a:p>
          <a:p>
            <a:r>
              <a:rPr lang="en-US" dirty="0" smtClean="0"/>
              <a:t>13 Jan 4336 BC	06:47:42	</a:t>
            </a:r>
          </a:p>
          <a:p>
            <a:r>
              <a:rPr lang="pt-BR" dirty="0" smtClean="0"/>
              <a:t>9 Mar 3838 BC	12:38:50	</a:t>
            </a:r>
          </a:p>
          <a:p>
            <a:r>
              <a:rPr lang="en-US" dirty="0" smtClean="0"/>
              <a:t>29 Feb 3601 BC	11:34:18	</a:t>
            </a:r>
          </a:p>
          <a:p>
            <a:r>
              <a:rPr lang="en-US" dirty="0" smtClean="0"/>
              <a:t>24 Apr 2866 BC	18:55:09	</a:t>
            </a:r>
          </a:p>
          <a:p>
            <a:r>
              <a:rPr lang="da-DK" dirty="0" smtClean="0"/>
              <a:t>17 Aug 2866 BC	13:35:24	</a:t>
            </a:r>
          </a:p>
          <a:p>
            <a:r>
              <a:rPr lang="pl-PL" dirty="0" smtClean="0"/>
              <a:t>1 Dec 2866 BC	14:31:29	</a:t>
            </a:r>
          </a:p>
          <a:p>
            <a:r>
              <a:rPr lang="nb-NO" b="1" dirty="0" smtClean="0"/>
              <a:t>12 November 2020	 21:38:39	(UT)</a:t>
            </a:r>
          </a:p>
          <a:p>
            <a:r>
              <a:rPr lang="sv-SE" dirty="0" smtClean="0"/>
              <a:t>3 Mar 2755	14:37:19	(UT)</a:t>
            </a:r>
          </a:p>
          <a:p>
            <a:r>
              <a:rPr lang="en-US" dirty="0" smtClean="0"/>
              <a:t>5 Aug 2755	18:01:51	(UT)</a:t>
            </a:r>
          </a:p>
          <a:p>
            <a:r>
              <a:rPr lang="en-US" dirty="0" smtClean="0"/>
              <a:t>8 Oct 2755	23:09:37	(UT)</a:t>
            </a:r>
          </a:p>
          <a:p>
            <a:r>
              <a:rPr lang="sv-SE" dirty="0" smtClean="0"/>
              <a:t>14 Dec 3253	17:48:03	(UT)</a:t>
            </a:r>
          </a:p>
          <a:p>
            <a:r>
              <a:rPr lang="en-US" dirty="0" smtClean="0"/>
              <a:t>9 Jan 3490	03:47:42	</a:t>
            </a:r>
            <a:endParaRPr lang="en-GB" dirty="0"/>
          </a:p>
        </p:txBody>
      </p:sp>
      <p:sp>
        <p:nvSpPr>
          <p:cNvPr id="10" name="Rectangle 9"/>
          <p:cNvSpPr/>
          <p:nvPr/>
        </p:nvSpPr>
        <p:spPr>
          <a:xfrm>
            <a:off x="3563888" y="116632"/>
            <a:ext cx="3515834" cy="461665"/>
          </a:xfrm>
          <a:prstGeom prst="rect">
            <a:avLst/>
          </a:prstGeom>
        </p:spPr>
        <p:txBody>
          <a:bodyPr wrap="none">
            <a:spAutoFit/>
          </a:bodyPr>
          <a:lstStyle/>
          <a:p>
            <a:r>
              <a:rPr lang="en-GB" sz="2400" dirty="0" smtClean="0">
                <a:solidFill>
                  <a:srgbClr val="C00000"/>
                </a:solidFill>
              </a:rPr>
              <a:t>Danger point in the future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bg/>
                                          </p:spTgt>
                                        </p:tgtEl>
                                        <p:attrNameLst>
                                          <p:attrName>style.visibility</p:attrName>
                                        </p:attrNameLst>
                                      </p:cBhvr>
                                      <p:to>
                                        <p:strVal val="visible"/>
                                      </p:to>
                                    </p:set>
                                    <p:anim calcmode="lin" valueType="num">
                                      <p:cBhvr additive="base">
                                        <p:cTn id="13" dur="500" fill="hold"/>
                                        <p:tgtEl>
                                          <p:spTgt spid="8">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 calcmode="lin" valueType="num">
                                      <p:cBhvr additive="base">
                                        <p:cTn id="2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2" end="2"/>
                                            </p:txEl>
                                          </p:spTgt>
                                        </p:tgtEl>
                                        <p:attrNameLst>
                                          <p:attrName>style.visibility</p:attrName>
                                        </p:attrNameLst>
                                      </p:cBhvr>
                                      <p:to>
                                        <p:strVal val="visible"/>
                                      </p:to>
                                    </p:set>
                                    <p:anim calcmode="lin" valueType="num">
                                      <p:cBhvr additive="base">
                                        <p:cTn id="31"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xEl>
                                              <p:pRg st="3" end="3"/>
                                            </p:txEl>
                                          </p:spTgt>
                                        </p:tgtEl>
                                        <p:attrNameLst>
                                          <p:attrName>style.visibility</p:attrName>
                                        </p:attrNameLst>
                                      </p:cBhvr>
                                      <p:to>
                                        <p:strVal val="visible"/>
                                      </p:to>
                                    </p:set>
                                    <p:anim calcmode="lin" valueType="num">
                                      <p:cBhvr additive="base">
                                        <p:cTn id="37"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 calcmode="lin" valueType="num">
                                      <p:cBhvr additive="base">
                                        <p:cTn id="4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
                                            <p:txEl>
                                              <p:pRg st="5" end="5"/>
                                            </p:txEl>
                                          </p:spTgt>
                                        </p:tgtEl>
                                        <p:attrNameLst>
                                          <p:attrName>style.visibility</p:attrName>
                                        </p:attrNameLst>
                                      </p:cBhvr>
                                      <p:to>
                                        <p:strVal val="visible"/>
                                      </p:to>
                                    </p:set>
                                    <p:anim calcmode="lin" valueType="num">
                                      <p:cBhvr additive="base">
                                        <p:cTn id="49"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
                                            <p:txEl>
                                              <p:pRg st="6" end="6"/>
                                            </p:txEl>
                                          </p:spTgt>
                                        </p:tgtEl>
                                        <p:attrNameLst>
                                          <p:attrName>style.visibility</p:attrName>
                                        </p:attrNameLst>
                                      </p:cBhvr>
                                      <p:to>
                                        <p:strVal val="visible"/>
                                      </p:to>
                                    </p:set>
                                    <p:anim calcmode="lin" valueType="num">
                                      <p:cBhvr additive="base">
                                        <p:cTn id="55"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8">
                                            <p:txEl>
                                              <p:pRg st="7" end="7"/>
                                            </p:txEl>
                                          </p:spTgt>
                                        </p:tgtEl>
                                        <p:attrNameLst>
                                          <p:attrName>style.visibility</p:attrName>
                                        </p:attrNameLst>
                                      </p:cBhvr>
                                      <p:to>
                                        <p:strVal val="visible"/>
                                      </p:to>
                                    </p:set>
                                    <p:anim calcmode="lin" valueType="num">
                                      <p:cBhvr additive="base">
                                        <p:cTn id="61"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8">
                                            <p:txEl>
                                              <p:pRg st="8" end="8"/>
                                            </p:txEl>
                                          </p:spTgt>
                                        </p:tgtEl>
                                        <p:attrNameLst>
                                          <p:attrName>style.visibility</p:attrName>
                                        </p:attrNameLst>
                                      </p:cBhvr>
                                      <p:to>
                                        <p:strVal val="visible"/>
                                      </p:to>
                                    </p:set>
                                    <p:anim calcmode="lin" valueType="num">
                                      <p:cBhvr additive="base">
                                        <p:cTn id="67"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8">
                                            <p:txEl>
                                              <p:pRg st="9" end="9"/>
                                            </p:txEl>
                                          </p:spTgt>
                                        </p:tgtEl>
                                        <p:attrNameLst>
                                          <p:attrName>style.visibility</p:attrName>
                                        </p:attrNameLst>
                                      </p:cBhvr>
                                      <p:to>
                                        <p:strVal val="visible"/>
                                      </p:to>
                                    </p:set>
                                    <p:anim calcmode="lin" valueType="num">
                                      <p:cBhvr additive="base">
                                        <p:cTn id="73" dur="500" fill="hold"/>
                                        <p:tgtEl>
                                          <p:spTgt spid="8">
                                            <p:txEl>
                                              <p:pRg st="9" end="9"/>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8">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8">
                                            <p:txEl>
                                              <p:pRg st="10" end="10"/>
                                            </p:txEl>
                                          </p:spTgt>
                                        </p:tgtEl>
                                        <p:attrNameLst>
                                          <p:attrName>style.visibility</p:attrName>
                                        </p:attrNameLst>
                                      </p:cBhvr>
                                      <p:to>
                                        <p:strVal val="visible"/>
                                      </p:to>
                                    </p:set>
                                    <p:anim calcmode="lin" valueType="num">
                                      <p:cBhvr additive="base">
                                        <p:cTn id="79" dur="500" fill="hold"/>
                                        <p:tgtEl>
                                          <p:spTgt spid="8">
                                            <p:txEl>
                                              <p:pRg st="10" end="1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8">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8">
                                            <p:txEl>
                                              <p:pRg st="11" end="11"/>
                                            </p:txEl>
                                          </p:spTgt>
                                        </p:tgtEl>
                                        <p:attrNameLst>
                                          <p:attrName>style.visibility</p:attrName>
                                        </p:attrNameLst>
                                      </p:cBhvr>
                                      <p:to>
                                        <p:strVal val="visible"/>
                                      </p:to>
                                    </p:set>
                                    <p:anim calcmode="lin" valueType="num">
                                      <p:cBhvr additive="base">
                                        <p:cTn id="85" dur="500" fill="hold"/>
                                        <p:tgtEl>
                                          <p:spTgt spid="8">
                                            <p:txEl>
                                              <p:pRg st="11" end="11"/>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8">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8">
                                            <p:txEl>
                                              <p:pRg st="12" end="12"/>
                                            </p:txEl>
                                          </p:spTgt>
                                        </p:tgtEl>
                                        <p:attrNameLst>
                                          <p:attrName>style.visibility</p:attrName>
                                        </p:attrNameLst>
                                      </p:cBhvr>
                                      <p:to>
                                        <p:strVal val="visible"/>
                                      </p:to>
                                    </p:set>
                                    <p:anim calcmode="lin" valueType="num">
                                      <p:cBhvr additive="base">
                                        <p:cTn id="91" dur="500" fill="hold"/>
                                        <p:tgtEl>
                                          <p:spTgt spid="8">
                                            <p:txEl>
                                              <p:pRg st="12" end="12"/>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8">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8">
                                            <p:txEl>
                                              <p:pRg st="13" end="13"/>
                                            </p:txEl>
                                          </p:spTgt>
                                        </p:tgtEl>
                                        <p:attrNameLst>
                                          <p:attrName>style.visibility</p:attrName>
                                        </p:attrNameLst>
                                      </p:cBhvr>
                                      <p:to>
                                        <p:strVal val="visible"/>
                                      </p:to>
                                    </p:set>
                                    <p:anim calcmode="lin" valueType="num">
                                      <p:cBhvr additive="base">
                                        <p:cTn id="97" dur="500" fill="hold"/>
                                        <p:tgtEl>
                                          <p:spTgt spid="8">
                                            <p:txEl>
                                              <p:pRg st="13" end="13"/>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8">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8">
                                            <p:txEl>
                                              <p:pRg st="14" end="14"/>
                                            </p:txEl>
                                          </p:spTgt>
                                        </p:tgtEl>
                                        <p:attrNameLst>
                                          <p:attrName>style.visibility</p:attrName>
                                        </p:attrNameLst>
                                      </p:cBhvr>
                                      <p:to>
                                        <p:strVal val="visible"/>
                                      </p:to>
                                    </p:set>
                                    <p:anim calcmode="lin" valueType="num">
                                      <p:cBhvr additive="base">
                                        <p:cTn id="103" dur="500" fill="hold"/>
                                        <p:tgtEl>
                                          <p:spTgt spid="8">
                                            <p:txEl>
                                              <p:pRg st="14" end="14"/>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8">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8">
                                            <p:txEl>
                                              <p:pRg st="15" end="15"/>
                                            </p:txEl>
                                          </p:spTgt>
                                        </p:tgtEl>
                                        <p:attrNameLst>
                                          <p:attrName>style.visibility</p:attrName>
                                        </p:attrNameLst>
                                      </p:cBhvr>
                                      <p:to>
                                        <p:strVal val="visible"/>
                                      </p:to>
                                    </p:set>
                                    <p:anim calcmode="lin" valueType="num">
                                      <p:cBhvr additive="base">
                                        <p:cTn id="109" dur="500" fill="hold"/>
                                        <p:tgtEl>
                                          <p:spTgt spid="8">
                                            <p:txEl>
                                              <p:pRg st="15" end="15"/>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8">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8">
                                            <p:txEl>
                                              <p:pRg st="16" end="16"/>
                                            </p:txEl>
                                          </p:spTgt>
                                        </p:tgtEl>
                                        <p:attrNameLst>
                                          <p:attrName>style.visibility</p:attrName>
                                        </p:attrNameLst>
                                      </p:cBhvr>
                                      <p:to>
                                        <p:strVal val="visible"/>
                                      </p:to>
                                    </p:set>
                                    <p:anim calcmode="lin" valueType="num">
                                      <p:cBhvr additive="base">
                                        <p:cTn id="115" dur="500" fill="hold"/>
                                        <p:tgtEl>
                                          <p:spTgt spid="8">
                                            <p:txEl>
                                              <p:pRg st="16" end="16"/>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8">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2" presetClass="entr" presetSubtype="4" fill="hold" grpId="0" nodeType="clickEffect">
                                  <p:stCondLst>
                                    <p:cond delay="0"/>
                                  </p:stCondLst>
                                  <p:childTnLst>
                                    <p:set>
                                      <p:cBhvr>
                                        <p:cTn id="120" dur="1" fill="hold">
                                          <p:stCondLst>
                                            <p:cond delay="0"/>
                                          </p:stCondLst>
                                        </p:cTn>
                                        <p:tgtEl>
                                          <p:spTgt spid="5"/>
                                        </p:tgtEl>
                                        <p:attrNameLst>
                                          <p:attrName>style.visibility</p:attrName>
                                        </p:attrNameLst>
                                      </p:cBhvr>
                                      <p:to>
                                        <p:strVal val="visible"/>
                                      </p:to>
                                    </p:set>
                                    <p:animEffect transition="in" filter="wipe(down)">
                                      <p:cBhvr>
                                        <p:cTn id="121" dur="500"/>
                                        <p:tgtEl>
                                          <p:spTgt spid="5"/>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3">
                                            <p:txEl>
                                              <p:pRg st="0" end="0"/>
                                            </p:txEl>
                                          </p:spTgt>
                                        </p:tgtEl>
                                        <p:attrNameLst>
                                          <p:attrName>style.visibility</p:attrName>
                                        </p:attrNameLst>
                                      </p:cBhvr>
                                      <p:to>
                                        <p:strVal val="visible"/>
                                      </p:to>
                                    </p:set>
                                    <p:animEffect transition="in" filter="fade">
                                      <p:cBhvr>
                                        <p:cTn id="126" dur="2000"/>
                                        <p:tgtEl>
                                          <p:spTgt spid="3">
                                            <p:txEl>
                                              <p:pRg st="0" end="0"/>
                                            </p:tx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4" fill="hold" nodeType="clickEffect">
                                  <p:stCondLst>
                                    <p:cond delay="0"/>
                                  </p:stCondLst>
                                  <p:childTnLst>
                                    <p:set>
                                      <p:cBhvr>
                                        <p:cTn id="130" dur="1" fill="hold">
                                          <p:stCondLst>
                                            <p:cond delay="0"/>
                                          </p:stCondLst>
                                        </p:cTn>
                                        <p:tgtEl>
                                          <p:spTgt spid="23"/>
                                        </p:tgtEl>
                                        <p:attrNameLst>
                                          <p:attrName>style.visibility</p:attrName>
                                        </p:attrNameLst>
                                      </p:cBhvr>
                                      <p:to>
                                        <p:strVal val="visible"/>
                                      </p:to>
                                    </p:set>
                                    <p:animEffect transition="in" filter="wipe(down)">
                                      <p:cBhvr>
                                        <p:cTn id="131" dur="500"/>
                                        <p:tgtEl>
                                          <p:spTgt spid="23"/>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4" fill="hold" nodeType="clickEffect">
                                  <p:stCondLst>
                                    <p:cond delay="0"/>
                                  </p:stCondLst>
                                  <p:childTnLst>
                                    <p:set>
                                      <p:cBhvr>
                                        <p:cTn id="135" dur="1" fill="hold">
                                          <p:stCondLst>
                                            <p:cond delay="0"/>
                                          </p:stCondLst>
                                        </p:cTn>
                                        <p:tgtEl>
                                          <p:spTgt spid="25"/>
                                        </p:tgtEl>
                                        <p:attrNameLst>
                                          <p:attrName>style.visibility</p:attrName>
                                        </p:attrNameLst>
                                      </p:cBhvr>
                                      <p:to>
                                        <p:strVal val="visible"/>
                                      </p:to>
                                    </p:set>
                                    <p:animEffect transition="in" filter="wipe(down)">
                                      <p:cBhvr>
                                        <p:cTn id="1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animBg="1"/>
      <p:bldP spid="5" grpId="0" animBg="1"/>
      <p:bldP spid="8"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520" y="764705"/>
            <a:ext cx="8892480" cy="1638910"/>
          </a:xfrm>
          <a:prstGeom prst="rect">
            <a:avLst/>
          </a:prstGeom>
          <a:noFill/>
        </p:spPr>
        <p:txBody>
          <a:bodyPr wrap="square" numCol="2" rtlCol="0">
            <a:spAutoFit/>
          </a:bodyPr>
          <a:lstStyle/>
          <a:p>
            <a:pPr>
              <a:spcBef>
                <a:spcPts val="300"/>
              </a:spcBef>
            </a:pPr>
            <a:r>
              <a:rPr lang="en-GB" sz="1600" b="1" dirty="0" smtClean="0">
                <a:solidFill>
                  <a:srgbClr val="0070C0"/>
                </a:solidFill>
              </a:rPr>
              <a:t>We make the worst use of the astro-events</a:t>
            </a:r>
          </a:p>
          <a:p>
            <a:pPr>
              <a:spcBef>
                <a:spcPts val="300"/>
              </a:spcBef>
            </a:pPr>
            <a:r>
              <a:rPr lang="en-GB" sz="1600" b="1" dirty="0" smtClean="0">
                <a:solidFill>
                  <a:srgbClr val="0070C0"/>
                </a:solidFill>
              </a:rPr>
              <a:t>and perpetuate the problem by.....</a:t>
            </a:r>
          </a:p>
          <a:p>
            <a:pPr>
              <a:spcBef>
                <a:spcPts val="300"/>
              </a:spcBef>
              <a:buFont typeface="Arial" pitchFamily="34" charset="0"/>
              <a:buChar char="•"/>
            </a:pPr>
            <a:r>
              <a:rPr lang="en-GB" sz="1400" dirty="0" smtClean="0">
                <a:solidFill>
                  <a:srgbClr val="0070C0"/>
                </a:solidFill>
              </a:rPr>
              <a:t> Putting business interests first to ‘win the  global race’</a:t>
            </a:r>
          </a:p>
          <a:p>
            <a:pPr>
              <a:spcBef>
                <a:spcPts val="300"/>
              </a:spcBef>
              <a:buFont typeface="Arial" pitchFamily="34" charset="0"/>
              <a:buChar char="•"/>
            </a:pPr>
            <a:r>
              <a:rPr lang="en-GB" sz="1400" dirty="0" smtClean="0">
                <a:solidFill>
                  <a:srgbClr val="0070C0"/>
                </a:solidFill>
              </a:rPr>
              <a:t> Encouraging competitive  educational standards </a:t>
            </a:r>
          </a:p>
          <a:p>
            <a:pPr>
              <a:spcBef>
                <a:spcPts val="300"/>
              </a:spcBef>
              <a:buFont typeface="Arial" pitchFamily="34" charset="0"/>
              <a:buChar char="•"/>
            </a:pPr>
            <a:r>
              <a:rPr lang="en-GB" sz="1400" dirty="0" smtClean="0">
                <a:solidFill>
                  <a:srgbClr val="0070C0"/>
                </a:solidFill>
              </a:rPr>
              <a:t> Encouraging consumer confidence and spending</a:t>
            </a:r>
          </a:p>
          <a:p>
            <a:pPr>
              <a:spcBef>
                <a:spcPts val="300"/>
              </a:spcBef>
              <a:buFont typeface="Arial" pitchFamily="34" charset="0"/>
              <a:buChar char="•"/>
            </a:pPr>
            <a:endParaRPr lang="en-GB" sz="1400" dirty="0" smtClean="0">
              <a:solidFill>
                <a:srgbClr val="0070C0"/>
              </a:solidFill>
            </a:endParaRPr>
          </a:p>
          <a:p>
            <a:pPr>
              <a:spcBef>
                <a:spcPts val="300"/>
              </a:spcBef>
              <a:buFont typeface="Arial" pitchFamily="34" charset="0"/>
              <a:buChar char="•"/>
            </a:pPr>
            <a:r>
              <a:rPr lang="en-GB" sz="1400" dirty="0" smtClean="0">
                <a:solidFill>
                  <a:srgbClr val="0070C0"/>
                </a:solidFill>
              </a:rPr>
              <a:t>Freeing up trade with China</a:t>
            </a:r>
          </a:p>
          <a:p>
            <a:pPr>
              <a:spcBef>
                <a:spcPts val="300"/>
              </a:spcBef>
              <a:buFont typeface="Arial" pitchFamily="34" charset="0"/>
              <a:buChar char="•"/>
            </a:pPr>
            <a:r>
              <a:rPr lang="en-GB" sz="1400" dirty="0" smtClean="0">
                <a:solidFill>
                  <a:srgbClr val="0070C0"/>
                </a:solidFill>
              </a:rPr>
              <a:t> Profiting through Arms trading</a:t>
            </a:r>
          </a:p>
          <a:p>
            <a:pPr>
              <a:spcBef>
                <a:spcPts val="300"/>
              </a:spcBef>
              <a:buFont typeface="Arial" pitchFamily="34" charset="0"/>
              <a:buChar char="•"/>
            </a:pPr>
            <a:r>
              <a:rPr lang="en-GB" sz="1400" dirty="0" smtClean="0">
                <a:solidFill>
                  <a:srgbClr val="0070C0"/>
                </a:solidFill>
              </a:rPr>
              <a:t> Reducing  tax  to attract  overseas investment  </a:t>
            </a:r>
          </a:p>
          <a:p>
            <a:pPr>
              <a:spcBef>
                <a:spcPts val="300"/>
              </a:spcBef>
              <a:buFont typeface="Arial" pitchFamily="34" charset="0"/>
              <a:buChar char="•"/>
            </a:pPr>
            <a:r>
              <a:rPr lang="en-GB" sz="1400" dirty="0" smtClean="0">
                <a:solidFill>
                  <a:srgbClr val="0070C0"/>
                </a:solidFill>
              </a:rPr>
              <a:t> Making short term savings by delaying fuel economy work.</a:t>
            </a:r>
          </a:p>
          <a:p>
            <a:pPr>
              <a:spcBef>
                <a:spcPts val="300"/>
              </a:spcBef>
              <a:buFont typeface="Arial" pitchFamily="34" charset="0"/>
              <a:buChar char="•"/>
            </a:pPr>
            <a:r>
              <a:rPr lang="en-GB" sz="1400" dirty="0" smtClean="0">
                <a:solidFill>
                  <a:srgbClr val="0070C0"/>
                </a:solidFill>
              </a:rPr>
              <a:t> Not affording ‘green policies’ and aid to poor countries</a:t>
            </a:r>
          </a:p>
        </p:txBody>
      </p:sp>
      <p:sp>
        <p:nvSpPr>
          <p:cNvPr id="6" name="TextBox 5"/>
          <p:cNvSpPr txBox="1"/>
          <p:nvPr/>
        </p:nvSpPr>
        <p:spPr>
          <a:xfrm>
            <a:off x="323528" y="2276872"/>
            <a:ext cx="8424936" cy="2413481"/>
          </a:xfrm>
          <a:prstGeom prst="rect">
            <a:avLst/>
          </a:prstGeom>
          <a:noFill/>
        </p:spPr>
        <p:txBody>
          <a:bodyPr wrap="square" rtlCol="0">
            <a:spAutoFit/>
          </a:bodyPr>
          <a:lstStyle/>
          <a:p>
            <a:r>
              <a:rPr lang="en-GB" b="1" dirty="0" smtClean="0">
                <a:solidFill>
                  <a:srgbClr val="00B050"/>
                </a:solidFill>
              </a:rPr>
              <a:t>We start on the path to a better, more sustainable way by</a:t>
            </a:r>
          </a:p>
          <a:p>
            <a:pPr marL="450850" indent="-368300">
              <a:spcBef>
                <a:spcPts val="500"/>
              </a:spcBef>
              <a:buFont typeface="Wingdings" pitchFamily="2" charset="2"/>
              <a:buChar char="v"/>
            </a:pPr>
            <a:r>
              <a:rPr lang="en-GB" sz="1600" dirty="0" smtClean="0">
                <a:solidFill>
                  <a:srgbClr val="00B050"/>
                </a:solidFill>
              </a:rPr>
              <a:t>Seeing through others’ eyes –however different –imagine living life as they do.</a:t>
            </a:r>
          </a:p>
          <a:p>
            <a:pPr marL="450850" indent="-368300">
              <a:spcBef>
                <a:spcPts val="500"/>
              </a:spcBef>
              <a:buFont typeface="Wingdings" pitchFamily="2" charset="2"/>
              <a:buChar char="v"/>
            </a:pPr>
            <a:r>
              <a:rPr lang="en-GB" sz="1600" dirty="0" smtClean="0">
                <a:solidFill>
                  <a:srgbClr val="00B050"/>
                </a:solidFill>
              </a:rPr>
              <a:t>Prizing good personal relationships above possessions </a:t>
            </a:r>
          </a:p>
          <a:p>
            <a:pPr marL="450850" indent="-368300">
              <a:spcBef>
                <a:spcPts val="500"/>
              </a:spcBef>
              <a:buFont typeface="Wingdings" pitchFamily="2" charset="2"/>
              <a:buChar char="v"/>
            </a:pPr>
            <a:r>
              <a:rPr lang="en-GB" sz="1600" dirty="0" smtClean="0">
                <a:solidFill>
                  <a:srgbClr val="00B050"/>
                </a:solidFill>
              </a:rPr>
              <a:t>Doing the right thing is more important than obeying the rules</a:t>
            </a:r>
          </a:p>
          <a:p>
            <a:pPr marL="450850" indent="-368300">
              <a:spcBef>
                <a:spcPts val="500"/>
              </a:spcBef>
              <a:buFont typeface="Wingdings" pitchFamily="2" charset="2"/>
              <a:buChar char="v"/>
            </a:pPr>
            <a:r>
              <a:rPr lang="en-GB" sz="1600" dirty="0" smtClean="0">
                <a:solidFill>
                  <a:srgbClr val="00B050"/>
                </a:solidFill>
              </a:rPr>
              <a:t>Using the rules to take advantage of others is as bad as stealing from them</a:t>
            </a:r>
          </a:p>
          <a:p>
            <a:pPr marL="450850" indent="-368300">
              <a:spcBef>
                <a:spcPts val="500"/>
              </a:spcBef>
              <a:buFont typeface="Wingdings" pitchFamily="2" charset="2"/>
              <a:buChar char="v"/>
            </a:pPr>
            <a:r>
              <a:rPr lang="en-GB" sz="1600" dirty="0" smtClean="0">
                <a:solidFill>
                  <a:srgbClr val="00B050"/>
                </a:solidFill>
              </a:rPr>
              <a:t> Working to create a world society where ‘Life, Liberty and the Pursuit of Happiness’ really is the central aim and any individual, business or government seeking to take personal advantage against the interests of others is seen and treated as a criminal.</a:t>
            </a:r>
            <a:endParaRPr lang="en-GB" sz="1600" dirty="0"/>
          </a:p>
        </p:txBody>
      </p:sp>
      <p:sp>
        <p:nvSpPr>
          <p:cNvPr id="7" name="TextBox 6"/>
          <p:cNvSpPr txBox="1"/>
          <p:nvPr/>
        </p:nvSpPr>
        <p:spPr>
          <a:xfrm>
            <a:off x="323528" y="5085184"/>
            <a:ext cx="8280920" cy="646331"/>
          </a:xfrm>
          <a:prstGeom prst="rect">
            <a:avLst/>
          </a:prstGeom>
          <a:noFill/>
        </p:spPr>
        <p:txBody>
          <a:bodyPr wrap="square" rtlCol="0">
            <a:spAutoFit/>
          </a:bodyPr>
          <a:lstStyle/>
          <a:p>
            <a:r>
              <a:rPr lang="en-GB" dirty="0" smtClean="0">
                <a:solidFill>
                  <a:srgbClr val="C00000"/>
                </a:solidFill>
              </a:rPr>
              <a:t>This is not dreamy idealism, It is the efficient new system that Pluto demands to replace greed-based capitalism, reversing its futile economic race to global destruction.</a:t>
            </a:r>
          </a:p>
        </p:txBody>
      </p:sp>
      <p:sp>
        <p:nvSpPr>
          <p:cNvPr id="8" name="Rectangle 7"/>
          <p:cNvSpPr/>
          <p:nvPr/>
        </p:nvSpPr>
        <p:spPr>
          <a:xfrm>
            <a:off x="2051720" y="260648"/>
            <a:ext cx="5981446" cy="369332"/>
          </a:xfrm>
          <a:prstGeom prst="rect">
            <a:avLst/>
          </a:prstGeom>
        </p:spPr>
        <p:txBody>
          <a:bodyPr wrap="none">
            <a:spAutoFit/>
          </a:bodyPr>
          <a:lstStyle/>
          <a:p>
            <a:r>
              <a:rPr lang="en-GB" dirty="0" smtClean="0">
                <a:solidFill>
                  <a:srgbClr val="C00000"/>
                </a:solidFill>
              </a:rPr>
              <a:t>Negative and positive ways of answering  economic challenges</a:t>
            </a:r>
            <a:endParaRPr lang="en-GB" dirty="0"/>
          </a:p>
        </p:txBody>
      </p:sp>
      <p:sp>
        <p:nvSpPr>
          <p:cNvPr id="9" name="TextBox 8"/>
          <p:cNvSpPr txBox="1"/>
          <p:nvPr/>
        </p:nvSpPr>
        <p:spPr>
          <a:xfrm>
            <a:off x="611560" y="5877272"/>
            <a:ext cx="8208912" cy="369332"/>
          </a:xfrm>
          <a:prstGeom prst="rect">
            <a:avLst/>
          </a:prstGeom>
          <a:noFill/>
        </p:spPr>
        <p:txBody>
          <a:bodyPr wrap="square" rtlCol="0">
            <a:spAutoFit/>
          </a:bodyPr>
          <a:lstStyle/>
          <a:p>
            <a:r>
              <a:rPr lang="en-GB" u="sng" dirty="0" smtClean="0">
                <a:solidFill>
                  <a:srgbClr val="C00000"/>
                </a:solidFill>
              </a:rPr>
              <a:t>When  people cooperate, not compete with each other, economies are truly efficient.</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calcmode="lin" valueType="num">
                                      <p:cBhvr additive="base">
                                        <p:cTn id="3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7" end="7"/>
                                            </p:txEl>
                                          </p:spTgt>
                                        </p:tgtEl>
                                        <p:attrNameLst>
                                          <p:attrName>style.visibility</p:attrName>
                                        </p:attrNameLst>
                                      </p:cBhvr>
                                      <p:to>
                                        <p:strVal val="visible"/>
                                      </p:to>
                                    </p:set>
                                    <p:anim calcmode="lin" valueType="num">
                                      <p:cBhvr additive="base">
                                        <p:cTn id="43"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8" end="8"/>
                                            </p:txEl>
                                          </p:spTgt>
                                        </p:tgtEl>
                                        <p:attrNameLst>
                                          <p:attrName>style.visibility</p:attrName>
                                        </p:attrNameLst>
                                      </p:cBhvr>
                                      <p:to>
                                        <p:strVal val="visible"/>
                                      </p:to>
                                    </p:set>
                                    <p:anim calcmode="lin" valueType="num">
                                      <p:cBhvr additive="base">
                                        <p:cTn id="49"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9" end="9"/>
                                            </p:txEl>
                                          </p:spTgt>
                                        </p:tgtEl>
                                        <p:attrNameLst>
                                          <p:attrName>style.visibility</p:attrName>
                                        </p:attrNameLst>
                                      </p:cBhvr>
                                      <p:to>
                                        <p:strVal val="visible"/>
                                      </p:to>
                                    </p:set>
                                    <p:anim calcmode="lin" valueType="num">
                                      <p:cBhvr additive="base">
                                        <p:cTn id="5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10" end="10"/>
                                            </p:txEl>
                                          </p:spTgt>
                                        </p:tgtEl>
                                        <p:attrNameLst>
                                          <p:attrName>style.visibility</p:attrName>
                                        </p:attrNameLst>
                                      </p:cBhvr>
                                      <p:to>
                                        <p:strVal val="visible"/>
                                      </p:to>
                                    </p:set>
                                    <p:anim calcmode="lin" valueType="num">
                                      <p:cBhvr additive="base">
                                        <p:cTn id="61"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
                                            <p:txEl>
                                              <p:pRg st="0" end="0"/>
                                            </p:txEl>
                                          </p:spTgt>
                                        </p:tgtEl>
                                        <p:attrNameLst>
                                          <p:attrName>style.visibility</p:attrName>
                                        </p:attrNameLst>
                                      </p:cBhvr>
                                      <p:to>
                                        <p:strVal val="visible"/>
                                      </p:to>
                                    </p:set>
                                    <p:anim calcmode="lin" valueType="num">
                                      <p:cBhvr additive="base">
                                        <p:cTn id="6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6">
                                            <p:txEl>
                                              <p:pRg st="1" end="1"/>
                                            </p:txEl>
                                          </p:spTgt>
                                        </p:tgtEl>
                                        <p:attrNameLst>
                                          <p:attrName>style.visibility</p:attrName>
                                        </p:attrNameLst>
                                      </p:cBhvr>
                                      <p:to>
                                        <p:strVal val="visible"/>
                                      </p:to>
                                    </p:set>
                                    <p:anim calcmode="lin" valueType="num">
                                      <p:cBhvr additive="base">
                                        <p:cTn id="7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6">
                                            <p:txEl>
                                              <p:pRg st="2" end="2"/>
                                            </p:txEl>
                                          </p:spTgt>
                                        </p:tgtEl>
                                        <p:attrNameLst>
                                          <p:attrName>style.visibility</p:attrName>
                                        </p:attrNameLst>
                                      </p:cBhvr>
                                      <p:to>
                                        <p:strVal val="visible"/>
                                      </p:to>
                                    </p:set>
                                    <p:anim calcmode="lin" valueType="num">
                                      <p:cBhvr additive="base">
                                        <p:cTn id="7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6">
                                            <p:txEl>
                                              <p:pRg st="3" end="3"/>
                                            </p:txEl>
                                          </p:spTgt>
                                        </p:tgtEl>
                                        <p:attrNameLst>
                                          <p:attrName>style.visibility</p:attrName>
                                        </p:attrNameLst>
                                      </p:cBhvr>
                                      <p:to>
                                        <p:strVal val="visible"/>
                                      </p:to>
                                    </p:set>
                                    <p:anim calcmode="lin" valueType="num">
                                      <p:cBhvr additive="base">
                                        <p:cTn id="8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6">
                                            <p:txEl>
                                              <p:pRg st="4" end="4"/>
                                            </p:txEl>
                                          </p:spTgt>
                                        </p:tgtEl>
                                        <p:attrNameLst>
                                          <p:attrName>style.visibility</p:attrName>
                                        </p:attrNameLst>
                                      </p:cBhvr>
                                      <p:to>
                                        <p:strVal val="visible"/>
                                      </p:to>
                                    </p:set>
                                    <p:anim calcmode="lin" valueType="num">
                                      <p:cBhvr additive="base">
                                        <p:cTn id="9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6">
                                            <p:txEl>
                                              <p:pRg st="5" end="5"/>
                                            </p:txEl>
                                          </p:spTgt>
                                        </p:tgtEl>
                                        <p:attrNameLst>
                                          <p:attrName>style.visibility</p:attrName>
                                        </p:attrNameLst>
                                      </p:cBhvr>
                                      <p:to>
                                        <p:strVal val="visible"/>
                                      </p:to>
                                    </p:set>
                                    <p:anim calcmode="lin" valueType="num">
                                      <p:cBhvr additive="base">
                                        <p:cTn id="9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7">
                                            <p:txEl>
                                              <p:pRg st="0" end="0"/>
                                            </p:txEl>
                                          </p:spTgt>
                                        </p:tgtEl>
                                        <p:attrNameLst>
                                          <p:attrName>style.visibility</p:attrName>
                                        </p:attrNameLst>
                                      </p:cBhvr>
                                      <p:to>
                                        <p:strVal val="visible"/>
                                      </p:to>
                                    </p:set>
                                    <p:animEffect transition="in" filter="fade">
                                      <p:cBhvr>
                                        <p:cTn id="103" dur="2000"/>
                                        <p:tgtEl>
                                          <p:spTgt spid="7">
                                            <p:txEl>
                                              <p:pRg st="0" end="0"/>
                                            </p:txEl>
                                          </p:spTgt>
                                        </p:tgtEl>
                                      </p:cBhvr>
                                    </p:animEffect>
                                  </p:childTnLst>
                                </p:cTn>
                              </p:par>
                            </p:childTnLst>
                          </p:cTn>
                        </p:par>
                      </p:childTnLst>
                    </p:cTn>
                  </p:par>
                  <p:par>
                    <p:cTn id="104" fill="hold">
                      <p:stCondLst>
                        <p:cond delay="indefinite"/>
                      </p:stCondLst>
                      <p:childTnLst>
                        <p:par>
                          <p:cTn id="105" fill="hold">
                            <p:stCondLst>
                              <p:cond delay="0"/>
                            </p:stCondLst>
                            <p:childTnLst>
                              <p:par>
                                <p:cTn id="106" presetID="31" presetClass="entr" presetSubtype="0" fill="hold" grpId="0" nodeType="clickEffect">
                                  <p:stCondLst>
                                    <p:cond delay="0"/>
                                  </p:stCondLst>
                                  <p:iterate type="lt">
                                    <p:tmPct val="5000"/>
                                  </p:iterate>
                                  <p:childTnLst>
                                    <p:set>
                                      <p:cBhvr>
                                        <p:cTn id="107" dur="1" fill="hold">
                                          <p:stCondLst>
                                            <p:cond delay="0"/>
                                          </p:stCondLst>
                                        </p:cTn>
                                        <p:tgtEl>
                                          <p:spTgt spid="9"/>
                                        </p:tgtEl>
                                        <p:attrNameLst>
                                          <p:attrName>style.visibility</p:attrName>
                                        </p:attrNameLst>
                                      </p:cBhvr>
                                      <p:to>
                                        <p:strVal val="visible"/>
                                      </p:to>
                                    </p:set>
                                    <p:anim calcmode="lin" valueType="num">
                                      <p:cBhvr>
                                        <p:cTn id="108" dur="1000" fill="hold"/>
                                        <p:tgtEl>
                                          <p:spTgt spid="9"/>
                                        </p:tgtEl>
                                        <p:attrNameLst>
                                          <p:attrName>ppt_w</p:attrName>
                                        </p:attrNameLst>
                                      </p:cBhvr>
                                      <p:tavLst>
                                        <p:tav tm="0">
                                          <p:val>
                                            <p:fltVal val="0"/>
                                          </p:val>
                                        </p:tav>
                                        <p:tav tm="100000">
                                          <p:val>
                                            <p:strVal val="#ppt_w"/>
                                          </p:val>
                                        </p:tav>
                                      </p:tavLst>
                                    </p:anim>
                                    <p:anim calcmode="lin" valueType="num">
                                      <p:cBhvr>
                                        <p:cTn id="109" dur="1000" fill="hold"/>
                                        <p:tgtEl>
                                          <p:spTgt spid="9"/>
                                        </p:tgtEl>
                                        <p:attrNameLst>
                                          <p:attrName>ppt_h</p:attrName>
                                        </p:attrNameLst>
                                      </p:cBhvr>
                                      <p:tavLst>
                                        <p:tav tm="0">
                                          <p:val>
                                            <p:fltVal val="0"/>
                                          </p:val>
                                        </p:tav>
                                        <p:tav tm="100000">
                                          <p:val>
                                            <p:strVal val="#ppt_h"/>
                                          </p:val>
                                        </p:tav>
                                      </p:tavLst>
                                    </p:anim>
                                    <p:anim calcmode="lin" valueType="num">
                                      <p:cBhvr>
                                        <p:cTn id="110" dur="1000" fill="hold"/>
                                        <p:tgtEl>
                                          <p:spTgt spid="9"/>
                                        </p:tgtEl>
                                        <p:attrNameLst>
                                          <p:attrName>style.rotation</p:attrName>
                                        </p:attrNameLst>
                                      </p:cBhvr>
                                      <p:tavLst>
                                        <p:tav tm="0">
                                          <p:val>
                                            <p:fltVal val="90"/>
                                          </p:val>
                                        </p:tav>
                                        <p:tav tm="100000">
                                          <p:val>
                                            <p:fltVal val="0"/>
                                          </p:val>
                                        </p:tav>
                                      </p:tavLst>
                                    </p:anim>
                                    <p:animEffect transition="in" filter="fade">
                                      <p:cBhvr>
                                        <p:cTn id="1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7" grpId="0" build="p"/>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620689"/>
            <a:ext cx="8568952" cy="6237312"/>
          </a:xfrm>
          <a:prstGeom prst="rect">
            <a:avLst/>
          </a:prstGeom>
          <a:noFill/>
        </p:spPr>
        <p:txBody>
          <a:bodyPr wrap="square" rtlCol="0">
            <a:spAutoFit/>
          </a:bodyPr>
          <a:lstStyle/>
          <a:p>
            <a:r>
              <a:rPr lang="en-GB" sz="1600" b="1" dirty="0" smtClean="0"/>
              <a:t>Computerising a new Gold Standard</a:t>
            </a:r>
            <a:endParaRPr lang="en-GB" sz="1600" dirty="0" smtClean="0"/>
          </a:p>
          <a:p>
            <a:r>
              <a:rPr lang="en-GB" sz="1600" dirty="0" smtClean="0"/>
              <a:t>Modern computer technology, with its intricate interconnected systems, has ideal economic tools to build a viable business structure from given principles and values.  The concept of genuine intrinsic value we programme into the system must answer human and planetary ecological needs. Ethical principles must be established and adhered to by anyone devising and managing such a system. Not only </a:t>
            </a:r>
            <a:r>
              <a:rPr lang="en-GB" sz="1600" i="1" dirty="0" smtClean="0"/>
              <a:t>can</a:t>
            </a:r>
            <a:r>
              <a:rPr lang="en-GB" sz="1600" dirty="0" smtClean="0"/>
              <a:t> they not, but they would not wish to manipulate the system for personal reward. Their approach towards the principles would be no different than a doctor’s commitment to his Hippocratic Oath. As doctors should not kill patients, so accountants should not cheat society — whether or not their actions are within the rules.  Aspiring constantly to improve situations, people will always be ready to give more than asked, if it leads to genuine, lasting benefit. To the general public, manipulating such a system for person gain would be as unacceptable as today we see the 19</a:t>
            </a:r>
            <a:r>
              <a:rPr lang="en-GB" sz="1600" baseline="30000" dirty="0" smtClean="0"/>
              <a:t>th</a:t>
            </a:r>
            <a:r>
              <a:rPr lang="en-GB" sz="1600" dirty="0" smtClean="0"/>
              <a:t> century practices of public hanging, torture and child cruelty. </a:t>
            </a:r>
            <a:r>
              <a:rPr lang="en-GB" sz="1400" dirty="0" smtClean="0"/>
              <a:t> </a:t>
            </a:r>
          </a:p>
          <a:p>
            <a:endParaRPr lang="en-GB" sz="1400" dirty="0" smtClean="0"/>
          </a:p>
          <a:p>
            <a:r>
              <a:rPr lang="en-GB" sz="1600" u="sng" dirty="0" smtClean="0"/>
              <a:t>The only acceptable exchange measure would represent genuine giving and taking.</a:t>
            </a:r>
            <a:r>
              <a:rPr lang="en-GB" sz="1600" dirty="0" smtClean="0"/>
              <a:t> Actions would increase in value as the benefit of an activity is maximised. Benefit would be measured in terms of ecological, human and social need, as well as the materials and work involved in production. This new Gold Standard would establish a minimum base value, but the emphasis would be upon this value ever-growing. The wish to give more than asked would be more and more common, because we are motivated by the happiness of others and the realities of living on the planet. Crucially, it would be this enhanced prized value of the unit that we focus around, not rules and laws enforced by an authoritarian hierarchy and its legal advisers. Our ‘currency’ would be centred upon the measure of trust and freedom that enables diversity — the notion of giving without counting the cost, of giving more than is asked. This is the way to genuine, lasting economic success.</a:t>
            </a:r>
          </a:p>
          <a:p>
            <a:endParaRPr lang="en-GB" sz="1400" i="1" dirty="0" smtClean="0"/>
          </a:p>
          <a:p>
            <a:pPr algn="r"/>
            <a:r>
              <a:rPr lang="en-GB" sz="1400" u="sng" dirty="0" smtClean="0"/>
              <a:t>Page 84-5  Roy Gillett </a:t>
            </a:r>
            <a:r>
              <a:rPr lang="en-GB" sz="1400" i="1" u="sng" dirty="0" smtClean="0"/>
              <a:t>Ecology Economy  and Kindness </a:t>
            </a:r>
            <a:r>
              <a:rPr lang="en-GB" sz="1400" u="sng" dirty="0" smtClean="0"/>
              <a:t>(Pub 2009)</a:t>
            </a:r>
            <a:endParaRPr lang="en-GB" sz="1400" dirty="0"/>
          </a:p>
        </p:txBody>
      </p:sp>
      <p:sp>
        <p:nvSpPr>
          <p:cNvPr id="3" name="Rectangle 2"/>
          <p:cNvSpPr/>
          <p:nvPr/>
        </p:nvSpPr>
        <p:spPr>
          <a:xfrm>
            <a:off x="1187624" y="116632"/>
            <a:ext cx="6624736" cy="400110"/>
          </a:xfrm>
          <a:prstGeom prst="rect">
            <a:avLst/>
          </a:prstGeom>
        </p:spPr>
        <p:txBody>
          <a:bodyPr wrap="square">
            <a:spAutoFit/>
          </a:bodyPr>
          <a:lstStyle/>
          <a:p>
            <a:pPr algn="ctr"/>
            <a:r>
              <a:rPr lang="en-GB" sz="2000" dirty="0" smtClean="0">
                <a:solidFill>
                  <a:srgbClr val="C00000"/>
                </a:solidFill>
              </a:rPr>
              <a:t>Practical ways to Reverse the Race to Global Destruction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2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260648"/>
            <a:ext cx="7056784" cy="646331"/>
          </a:xfrm>
          <a:prstGeom prst="rect">
            <a:avLst/>
          </a:prstGeom>
        </p:spPr>
        <p:txBody>
          <a:bodyPr wrap="square">
            <a:spAutoFit/>
          </a:bodyPr>
          <a:lstStyle/>
          <a:p>
            <a:pPr algn="ctr"/>
            <a:r>
              <a:rPr lang="en-GB" dirty="0" smtClean="0">
                <a:solidFill>
                  <a:srgbClr val="00B050"/>
                </a:solidFill>
              </a:rPr>
              <a:t>Is not this the pursuit of the essential meaning the founders meant by The American Dream  -  ‘Life, Liberty and the Pursuit of Happiness’ ?</a:t>
            </a:r>
          </a:p>
        </p:txBody>
      </p:sp>
      <p:sp>
        <p:nvSpPr>
          <p:cNvPr id="3" name="Rectangle 2"/>
          <p:cNvSpPr/>
          <p:nvPr/>
        </p:nvSpPr>
        <p:spPr>
          <a:xfrm>
            <a:off x="1187624" y="1844824"/>
            <a:ext cx="6696744" cy="1200329"/>
          </a:xfrm>
          <a:prstGeom prst="rect">
            <a:avLst/>
          </a:prstGeom>
        </p:spPr>
        <p:txBody>
          <a:bodyPr wrap="square" numCol="2">
            <a:spAutoFit/>
          </a:bodyPr>
          <a:lstStyle/>
          <a:p>
            <a:pPr algn="just">
              <a:buFont typeface="Wingdings" pitchFamily="2" charset="2"/>
              <a:buChar char="Ø"/>
            </a:pPr>
            <a:r>
              <a:rPr lang="en-GB" dirty="0" smtClean="0">
                <a:solidFill>
                  <a:srgbClr val="00B050"/>
                </a:solidFill>
              </a:rPr>
              <a:t> sitting  on the ‘wrong’ seat </a:t>
            </a:r>
          </a:p>
          <a:p>
            <a:pPr algn="just">
              <a:buFont typeface="Wingdings" pitchFamily="2" charset="2"/>
              <a:buChar char="Ø"/>
            </a:pPr>
            <a:r>
              <a:rPr lang="en-GB" dirty="0" smtClean="0">
                <a:solidFill>
                  <a:srgbClr val="00B050"/>
                </a:solidFill>
              </a:rPr>
              <a:t>Enrolling in the ‘wrong’ school</a:t>
            </a:r>
          </a:p>
          <a:p>
            <a:pPr algn="just">
              <a:buFont typeface="Wingdings" pitchFamily="2" charset="2"/>
              <a:buChar char="Ø"/>
            </a:pPr>
            <a:r>
              <a:rPr lang="en-GB" dirty="0" smtClean="0">
                <a:solidFill>
                  <a:srgbClr val="00B050"/>
                </a:solidFill>
              </a:rPr>
              <a:t>landing in a new alien country</a:t>
            </a:r>
          </a:p>
          <a:p>
            <a:pPr algn="just">
              <a:buFont typeface="Wingdings" pitchFamily="2" charset="2"/>
              <a:buChar char="Ø"/>
            </a:pPr>
            <a:endParaRPr lang="en-GB" dirty="0" smtClean="0">
              <a:solidFill>
                <a:srgbClr val="00B050"/>
              </a:solidFill>
            </a:endParaRPr>
          </a:p>
          <a:p>
            <a:pPr algn="just">
              <a:buFont typeface="Wingdings" pitchFamily="2" charset="2"/>
              <a:buChar char="Ø"/>
            </a:pPr>
            <a:r>
              <a:rPr lang="en-GB" dirty="0" smtClean="0">
                <a:solidFill>
                  <a:srgbClr val="00B050"/>
                </a:solidFill>
              </a:rPr>
              <a:t> saying no to unjust taxes</a:t>
            </a:r>
          </a:p>
          <a:p>
            <a:pPr algn="just">
              <a:buFont typeface="Wingdings" pitchFamily="2" charset="2"/>
              <a:buChar char="Ø"/>
            </a:pPr>
            <a:r>
              <a:rPr lang="en-GB" dirty="0" smtClean="0">
                <a:solidFill>
                  <a:srgbClr val="00B050"/>
                </a:solidFill>
              </a:rPr>
              <a:t> abolishing public lynching...</a:t>
            </a:r>
          </a:p>
          <a:p>
            <a:pPr algn="just">
              <a:buFont typeface="Wingdings" pitchFamily="2" charset="2"/>
              <a:buChar char="Ø"/>
            </a:pPr>
            <a:r>
              <a:rPr lang="en-GB" dirty="0" smtClean="0">
                <a:solidFill>
                  <a:srgbClr val="00B050"/>
                </a:solidFill>
              </a:rPr>
              <a:t> banning torture</a:t>
            </a:r>
          </a:p>
          <a:p>
            <a:pPr algn="just"/>
            <a:endParaRPr lang="en-GB" dirty="0" smtClean="0">
              <a:solidFill>
                <a:srgbClr val="00B050"/>
              </a:solidFill>
            </a:endParaRPr>
          </a:p>
        </p:txBody>
      </p:sp>
      <p:sp>
        <p:nvSpPr>
          <p:cNvPr id="4" name="Rectangle 3"/>
          <p:cNvSpPr/>
          <p:nvPr/>
        </p:nvSpPr>
        <p:spPr>
          <a:xfrm>
            <a:off x="971600" y="3212976"/>
            <a:ext cx="7056784" cy="1569660"/>
          </a:xfrm>
          <a:prstGeom prst="rect">
            <a:avLst/>
          </a:prstGeom>
        </p:spPr>
        <p:txBody>
          <a:bodyPr wrap="square">
            <a:spAutoFit/>
          </a:bodyPr>
          <a:lstStyle/>
          <a:p>
            <a:pPr algn="just"/>
            <a:r>
              <a:rPr lang="en-GB" sz="2400" dirty="0" smtClean="0">
                <a:solidFill>
                  <a:srgbClr val="00B050"/>
                </a:solidFill>
              </a:rPr>
              <a:t>As we turned away from slavery, so can we start to turn away from economic manipulation and exploitation of the innocent and vulnerable and move toward an efficient, ethical and kind world economy.</a:t>
            </a:r>
            <a:endParaRPr lang="en-GB" sz="2400" dirty="0"/>
          </a:p>
        </p:txBody>
      </p:sp>
      <p:sp>
        <p:nvSpPr>
          <p:cNvPr id="5" name="Rectangle 4"/>
          <p:cNvSpPr/>
          <p:nvPr/>
        </p:nvSpPr>
        <p:spPr>
          <a:xfrm>
            <a:off x="1187624" y="980728"/>
            <a:ext cx="6768752" cy="646331"/>
          </a:xfrm>
          <a:prstGeom prst="rect">
            <a:avLst/>
          </a:prstGeom>
        </p:spPr>
        <p:txBody>
          <a:bodyPr wrap="square">
            <a:spAutoFit/>
          </a:bodyPr>
          <a:lstStyle/>
          <a:p>
            <a:pPr algn="just"/>
            <a:r>
              <a:rPr lang="en-GB" dirty="0" smtClean="0">
                <a:solidFill>
                  <a:srgbClr val="00B050"/>
                </a:solidFill>
              </a:rPr>
              <a:t>It will take time.  All great changes in human history start with small steps that encourage people to lean in the right  direction.</a:t>
            </a:r>
          </a:p>
        </p:txBody>
      </p:sp>
      <p:sp>
        <p:nvSpPr>
          <p:cNvPr id="6" name="TextBox 5"/>
          <p:cNvSpPr txBox="1"/>
          <p:nvPr/>
        </p:nvSpPr>
        <p:spPr>
          <a:xfrm>
            <a:off x="899592" y="5157192"/>
            <a:ext cx="7560840" cy="584775"/>
          </a:xfrm>
          <a:prstGeom prst="rect">
            <a:avLst/>
          </a:prstGeom>
          <a:noFill/>
        </p:spPr>
        <p:txBody>
          <a:bodyPr wrap="square" rtlCol="0">
            <a:spAutoFit/>
          </a:bodyPr>
          <a:lstStyle/>
          <a:p>
            <a:r>
              <a:rPr lang="en-GB" sz="3200" dirty="0" smtClean="0">
                <a:solidFill>
                  <a:srgbClr val="C00000"/>
                </a:solidFill>
              </a:rPr>
              <a:t>Pluto will respond positively to nothing less!</a:t>
            </a:r>
            <a:endParaRPr lang="en-GB" sz="320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nodeType="clickEffect">
                                  <p:stCondLst>
                                    <p:cond delay="0"/>
                                  </p:stCondLst>
                                  <p:childTnLst>
                                    <p:set>
                                      <p:cBhvr>
                                        <p:cTn id="47" dur="1" fill="hold">
                                          <p:stCondLst>
                                            <p:cond delay="0"/>
                                          </p:stCondLst>
                                        </p:cTn>
                                        <p:tgtEl>
                                          <p:spTgt spid="4">
                                            <p:txEl>
                                              <p:pRg st="0" end="0"/>
                                            </p:txEl>
                                          </p:spTgt>
                                        </p:tgtEl>
                                        <p:attrNameLst>
                                          <p:attrName>style.visibility</p:attrName>
                                        </p:attrNameLst>
                                      </p:cBhvr>
                                      <p:to>
                                        <p:strVal val="visible"/>
                                      </p:to>
                                    </p:set>
                                    <p:anim calcmode="lin" valueType="num">
                                      <p:cBhvr>
                                        <p:cTn id="48"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49"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50" dur="1000"/>
                                        <p:tgtEl>
                                          <p:spTgt spid="4">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iterate type="lt">
                                    <p:tmPct val="5000"/>
                                  </p:iterate>
                                  <p:childTnLst>
                                    <p:set>
                                      <p:cBhvr>
                                        <p:cTn id="54" dur="1" fill="hold">
                                          <p:stCondLst>
                                            <p:cond delay="0"/>
                                          </p:stCondLst>
                                        </p:cTn>
                                        <p:tgtEl>
                                          <p:spTgt spid="6">
                                            <p:txEl>
                                              <p:pRg st="0" end="0"/>
                                            </p:txEl>
                                          </p:spTgt>
                                        </p:tgtEl>
                                        <p:attrNameLst>
                                          <p:attrName>style.visibility</p:attrName>
                                        </p:attrNameLst>
                                      </p:cBhvr>
                                      <p:to>
                                        <p:strVal val="visible"/>
                                      </p:to>
                                    </p:set>
                                    <p:anim calcmode="lin" valueType="num">
                                      <p:cBhvr>
                                        <p:cTn id="55"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56"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57"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58"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2699792" y="5949280"/>
            <a:ext cx="6444208" cy="677108"/>
          </a:xfrm>
          <a:prstGeom prst="rect">
            <a:avLst/>
          </a:prstGeom>
          <a:noFill/>
          <a:ln w="31750">
            <a:solidFill>
              <a:schemeClr val="accent1"/>
            </a:solidFill>
            <a:miter lim="800000"/>
            <a:headEnd/>
            <a:tailEnd/>
          </a:ln>
        </p:spPr>
        <p:txBody>
          <a:bodyPr wrap="square">
            <a:spAutoFit/>
          </a:bodyPr>
          <a:lstStyle/>
          <a:p>
            <a:pPr algn="ctr"/>
            <a:r>
              <a:rPr lang="en-GB" sz="2000" dirty="0" smtClean="0">
                <a:latin typeface="Calibri" pitchFamily="34" charset="0"/>
              </a:rPr>
              <a:t>Order  books from online outlets and especially: </a:t>
            </a:r>
          </a:p>
          <a:p>
            <a:pPr algn="ctr"/>
            <a:r>
              <a:rPr lang="en-GB" b="1" dirty="0" smtClean="0">
                <a:latin typeface="Calibri" pitchFamily="34" charset="0"/>
                <a:hlinkClick r:id="rId2"/>
              </a:rPr>
              <a:t>http</a:t>
            </a:r>
            <a:r>
              <a:rPr lang="en-GB" b="1" dirty="0">
                <a:latin typeface="Calibri" pitchFamily="34" charset="0"/>
                <a:hlinkClick r:id="rId2"/>
              </a:rPr>
              <a:t>://</a:t>
            </a:r>
            <a:r>
              <a:rPr lang="en-GB" b="1" dirty="0" smtClean="0">
                <a:latin typeface="Calibri" pitchFamily="34" charset="0"/>
                <a:hlinkClick r:id="rId2"/>
              </a:rPr>
              <a:t>www.crucialastrotools.co.uk</a:t>
            </a:r>
            <a:endParaRPr lang="en-GB" sz="2000" b="1" dirty="0">
              <a:latin typeface="Calibri" pitchFamily="34" charset="0"/>
            </a:endParaRPr>
          </a:p>
        </p:txBody>
      </p:sp>
      <p:pic>
        <p:nvPicPr>
          <p:cNvPr id="9" name="Picture 2"/>
          <p:cNvPicPr>
            <a:picLocks noChangeAspect="1" noChangeArrowheads="1"/>
          </p:cNvPicPr>
          <p:nvPr/>
        </p:nvPicPr>
        <p:blipFill>
          <a:blip r:embed="rId3" cstate="print"/>
          <a:srcRect/>
          <a:stretch>
            <a:fillRect/>
          </a:stretch>
        </p:blipFill>
        <p:spPr bwMode="auto">
          <a:xfrm>
            <a:off x="4973491" y="0"/>
            <a:ext cx="4170509" cy="2276872"/>
          </a:xfrm>
          <a:prstGeom prst="rect">
            <a:avLst/>
          </a:prstGeom>
          <a:noFill/>
          <a:ln w="9525">
            <a:noFill/>
            <a:miter lim="800000"/>
            <a:headEnd/>
            <a:tailEnd/>
          </a:ln>
        </p:spPr>
      </p:pic>
      <p:pic>
        <p:nvPicPr>
          <p:cNvPr id="3" name="Picture 2" descr="Final f ront cover"/>
          <p:cNvPicPr>
            <a:picLocks noChangeAspect="1" noChangeArrowheads="1"/>
          </p:cNvPicPr>
          <p:nvPr/>
        </p:nvPicPr>
        <p:blipFill>
          <a:blip r:embed="rId4" cstate="print"/>
          <a:srcRect/>
          <a:stretch>
            <a:fillRect/>
          </a:stretch>
        </p:blipFill>
        <p:spPr bwMode="auto">
          <a:xfrm>
            <a:off x="251520" y="3637321"/>
            <a:ext cx="2160240" cy="3220679"/>
          </a:xfrm>
          <a:prstGeom prst="rect">
            <a:avLst/>
          </a:prstGeom>
          <a:noFill/>
          <a:ln w="9525">
            <a:noFill/>
            <a:miter lim="800000"/>
            <a:headEnd/>
            <a:tailEnd/>
          </a:ln>
        </p:spPr>
      </p:pic>
      <p:pic>
        <p:nvPicPr>
          <p:cNvPr id="8" name="Picture 7" descr="Andre_Barbault_Front_Cover.jpg"/>
          <p:cNvPicPr>
            <a:picLocks noChangeAspect="1"/>
          </p:cNvPicPr>
          <p:nvPr/>
        </p:nvPicPr>
        <p:blipFill>
          <a:blip r:embed="rId5" cstate="print"/>
          <a:stretch>
            <a:fillRect/>
          </a:stretch>
        </p:blipFill>
        <p:spPr>
          <a:xfrm>
            <a:off x="251520" y="188640"/>
            <a:ext cx="2160240" cy="3283345"/>
          </a:xfrm>
          <a:prstGeom prst="rect">
            <a:avLst/>
          </a:prstGeom>
        </p:spPr>
      </p:pic>
      <p:pic>
        <p:nvPicPr>
          <p:cNvPr id="1026" name="Picture 2"/>
          <p:cNvPicPr>
            <a:picLocks noChangeAspect="1" noChangeArrowheads="1"/>
          </p:cNvPicPr>
          <p:nvPr/>
        </p:nvPicPr>
        <p:blipFill>
          <a:blip r:embed="rId6" cstate="print"/>
          <a:srcRect/>
          <a:stretch>
            <a:fillRect/>
          </a:stretch>
        </p:blipFill>
        <p:spPr bwMode="auto">
          <a:xfrm>
            <a:off x="5724128" y="1844824"/>
            <a:ext cx="3024336" cy="3502846"/>
          </a:xfrm>
          <a:prstGeom prst="rect">
            <a:avLst/>
          </a:prstGeom>
          <a:noFill/>
          <a:ln w="9525">
            <a:noFill/>
            <a:miter lim="800000"/>
            <a:headEnd/>
            <a:tailEnd/>
          </a:ln>
        </p:spPr>
      </p:pic>
      <p:pic>
        <p:nvPicPr>
          <p:cNvPr id="2" name="Picture 5" descr="Gillett cover Imageonly.jpg"/>
          <p:cNvPicPr>
            <a:picLocks noChangeAspect="1"/>
          </p:cNvPicPr>
          <p:nvPr/>
        </p:nvPicPr>
        <p:blipFill>
          <a:blip r:embed="rId7" cstate="print"/>
          <a:srcRect/>
          <a:stretch>
            <a:fillRect/>
          </a:stretch>
        </p:blipFill>
        <p:spPr bwMode="auto">
          <a:xfrm>
            <a:off x="2483768" y="548680"/>
            <a:ext cx="2664296" cy="4098690"/>
          </a:xfrm>
          <a:prstGeom prst="rect">
            <a:avLst/>
          </a:prstGeom>
          <a:noFill/>
          <a:ln w="9525">
            <a:noFill/>
            <a:miter lim="800000"/>
            <a:headEnd/>
            <a:tailEnd/>
          </a:ln>
        </p:spPr>
      </p:pic>
      <p:sp>
        <p:nvSpPr>
          <p:cNvPr id="10" name="TextBox 9"/>
          <p:cNvSpPr txBox="1"/>
          <p:nvPr/>
        </p:nvSpPr>
        <p:spPr>
          <a:xfrm>
            <a:off x="2555776" y="4797152"/>
            <a:ext cx="6120680" cy="1046440"/>
          </a:xfrm>
          <a:prstGeom prst="rect">
            <a:avLst/>
          </a:prstGeom>
          <a:noFill/>
        </p:spPr>
        <p:txBody>
          <a:bodyPr wrap="square" rtlCol="0">
            <a:spAutoFit/>
          </a:bodyPr>
          <a:lstStyle/>
          <a:p>
            <a:r>
              <a:rPr lang="en-GB" sz="2000" b="1" dirty="0" smtClean="0"/>
              <a:t>Coming soon </a:t>
            </a:r>
          </a:p>
          <a:p>
            <a:endParaRPr lang="en-GB" dirty="0" smtClean="0"/>
          </a:p>
          <a:p>
            <a:r>
              <a:rPr lang="en-GB" sz="2400" dirty="0" smtClean="0">
                <a:solidFill>
                  <a:srgbClr val="C00000"/>
                </a:solidFill>
              </a:rPr>
              <a:t>Reversing the Race to Global Destruction</a:t>
            </a:r>
            <a:endParaRPr lang="en-GB" sz="2400"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2000"/>
                                        <p:tgtEl>
                                          <p:spTgt spid="1026"/>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mph" presetSubtype="0" fill="hold" nodeType="clickEffect">
                                  <p:stCondLst>
                                    <p:cond delay="0"/>
                                  </p:stCondLst>
                                  <p:childTnLst>
                                    <p:animRot by="21600000">
                                      <p:cBhvr>
                                        <p:cTn id="26" dur="2000" fill="hold"/>
                                        <p:tgtEl>
                                          <p:spTgt spid="3"/>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p:cTn id="31" dur="10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32" dur="10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33" dur="1000"/>
                                        <p:tgtEl>
                                          <p:spTgt spid="10">
                                            <p:txEl>
                                              <p:pRg st="0" end="0"/>
                                            </p:txEl>
                                          </p:spTgt>
                                        </p:tgtEl>
                                      </p:cBhvr>
                                    </p:animEffect>
                                  </p:childTnLst>
                                </p:cTn>
                              </p:par>
                              <p:par>
                                <p:cTn id="34" presetID="55" presetClass="entr" presetSubtype="0" fill="hold" nodeType="withEffect">
                                  <p:stCondLst>
                                    <p:cond delay="0"/>
                                  </p:stCondLst>
                                  <p:childTnLst>
                                    <p:set>
                                      <p:cBhvr>
                                        <p:cTn id="35" dur="1" fill="hold">
                                          <p:stCondLst>
                                            <p:cond delay="0"/>
                                          </p:stCondLst>
                                        </p:cTn>
                                        <p:tgtEl>
                                          <p:spTgt spid="10">
                                            <p:txEl>
                                              <p:pRg st="2" end="2"/>
                                            </p:txEl>
                                          </p:spTgt>
                                        </p:tgtEl>
                                        <p:attrNameLst>
                                          <p:attrName>style.visibility</p:attrName>
                                        </p:attrNameLst>
                                      </p:cBhvr>
                                      <p:to>
                                        <p:strVal val="visible"/>
                                      </p:to>
                                    </p:set>
                                    <p:anim calcmode="lin" valueType="num">
                                      <p:cBhvr>
                                        <p:cTn id="36" dur="1000" fill="hold"/>
                                        <p:tgtEl>
                                          <p:spTgt spid="10">
                                            <p:txEl>
                                              <p:pRg st="2" end="2"/>
                                            </p:txEl>
                                          </p:spTgt>
                                        </p:tgtEl>
                                        <p:attrNameLst>
                                          <p:attrName>ppt_w</p:attrName>
                                        </p:attrNameLst>
                                      </p:cBhvr>
                                      <p:tavLst>
                                        <p:tav tm="0">
                                          <p:val>
                                            <p:strVal val="#ppt_w*0.70"/>
                                          </p:val>
                                        </p:tav>
                                        <p:tav tm="100000">
                                          <p:val>
                                            <p:strVal val="#ppt_w"/>
                                          </p:val>
                                        </p:tav>
                                      </p:tavLst>
                                    </p:anim>
                                    <p:anim calcmode="lin" valueType="num">
                                      <p:cBhvr>
                                        <p:cTn id="37" dur="1000" fill="hold"/>
                                        <p:tgtEl>
                                          <p:spTgt spid="10">
                                            <p:txEl>
                                              <p:pRg st="2" end="2"/>
                                            </p:txEl>
                                          </p:spTgt>
                                        </p:tgtEl>
                                        <p:attrNameLst>
                                          <p:attrName>ppt_h</p:attrName>
                                        </p:attrNameLst>
                                      </p:cBhvr>
                                      <p:tavLst>
                                        <p:tav tm="0">
                                          <p:val>
                                            <p:strVal val="#ppt_h"/>
                                          </p:val>
                                        </p:tav>
                                        <p:tav tm="100000">
                                          <p:val>
                                            <p:strVal val="#ppt_h"/>
                                          </p:val>
                                        </p:tav>
                                      </p:tavLst>
                                    </p:anim>
                                    <p:animEffect transition="in" filter="fade">
                                      <p:cBhvr>
                                        <p:cTn id="38" dur="10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5656" y="476672"/>
            <a:ext cx="6192688" cy="5632311"/>
          </a:xfrm>
          <a:prstGeom prst="rect">
            <a:avLst/>
          </a:prstGeom>
          <a:noFill/>
        </p:spPr>
        <p:txBody>
          <a:bodyPr wrap="square" rtlCol="0">
            <a:spAutoFit/>
          </a:bodyPr>
          <a:lstStyle/>
          <a:p>
            <a:pPr algn="ctr"/>
            <a:r>
              <a:rPr lang="en-GB" dirty="0" smtClean="0">
                <a:solidFill>
                  <a:srgbClr val="C00000"/>
                </a:solidFill>
              </a:rPr>
              <a:t>Contents</a:t>
            </a:r>
          </a:p>
          <a:p>
            <a:endParaRPr lang="en-GB" dirty="0">
              <a:solidFill>
                <a:srgbClr val="C00000"/>
              </a:solidFill>
            </a:endParaRPr>
          </a:p>
          <a:p>
            <a:r>
              <a:rPr lang="en-GB" dirty="0" smtClean="0">
                <a:solidFill>
                  <a:srgbClr val="C00000"/>
                </a:solidFill>
              </a:rPr>
              <a:t>The intrinsic nature of Free Market Enterprise Capitalism</a:t>
            </a:r>
          </a:p>
          <a:p>
            <a:endParaRPr lang="en-GB" dirty="0" smtClean="0">
              <a:solidFill>
                <a:srgbClr val="C00000"/>
              </a:solidFill>
            </a:endParaRPr>
          </a:p>
          <a:p>
            <a:r>
              <a:rPr lang="en-GB" dirty="0" smtClean="0">
                <a:solidFill>
                  <a:srgbClr val="C00000"/>
                </a:solidFill>
              </a:rPr>
              <a:t>Is this the basis of an efficient  world economy?</a:t>
            </a:r>
          </a:p>
          <a:p>
            <a:endParaRPr lang="en-GB" dirty="0" smtClean="0">
              <a:solidFill>
                <a:srgbClr val="C00000"/>
              </a:solidFill>
            </a:endParaRPr>
          </a:p>
          <a:p>
            <a:r>
              <a:rPr lang="en-GB" dirty="0" smtClean="0">
                <a:solidFill>
                  <a:srgbClr val="C00000"/>
                </a:solidFill>
              </a:rPr>
              <a:t>Major market turning points and their relationship  to the Uranus/ Pluto 90 degree multiple cycles  and Earth Stellia</a:t>
            </a:r>
          </a:p>
          <a:p>
            <a:endParaRPr lang="en-GB" dirty="0">
              <a:solidFill>
                <a:srgbClr val="C00000"/>
              </a:solidFill>
            </a:endParaRPr>
          </a:p>
          <a:p>
            <a:r>
              <a:rPr lang="en-GB" dirty="0" smtClean="0">
                <a:solidFill>
                  <a:srgbClr val="C00000"/>
                </a:solidFill>
              </a:rPr>
              <a:t>Taking stock of our actions to resolve 2008 crisis</a:t>
            </a:r>
          </a:p>
          <a:p>
            <a:r>
              <a:rPr lang="en-GB" dirty="0" smtClean="0">
                <a:solidFill>
                  <a:srgbClr val="C00000"/>
                </a:solidFill>
              </a:rPr>
              <a:t>[Jupiter\Saturn with other cycles]</a:t>
            </a:r>
          </a:p>
          <a:p>
            <a:endParaRPr lang="en-GB" dirty="0">
              <a:solidFill>
                <a:srgbClr val="C00000"/>
              </a:solidFill>
            </a:endParaRPr>
          </a:p>
          <a:p>
            <a:r>
              <a:rPr lang="en-GB" dirty="0" smtClean="0">
                <a:solidFill>
                  <a:srgbClr val="C00000"/>
                </a:solidFill>
              </a:rPr>
              <a:t>Danger points in the future</a:t>
            </a:r>
          </a:p>
          <a:p>
            <a:endParaRPr lang="en-GB" dirty="0" smtClean="0">
              <a:solidFill>
                <a:srgbClr val="C00000"/>
              </a:solidFill>
            </a:endParaRPr>
          </a:p>
          <a:p>
            <a:r>
              <a:rPr lang="en-GB" dirty="0" smtClean="0">
                <a:solidFill>
                  <a:srgbClr val="C00000"/>
                </a:solidFill>
              </a:rPr>
              <a:t>Negative and positive ways of answering  economic challenges</a:t>
            </a:r>
            <a:endParaRPr lang="en-GB" dirty="0" smtClean="0"/>
          </a:p>
          <a:p>
            <a:endParaRPr lang="en-GB" dirty="0" smtClean="0">
              <a:solidFill>
                <a:srgbClr val="C00000"/>
              </a:solidFill>
            </a:endParaRPr>
          </a:p>
          <a:p>
            <a:r>
              <a:rPr lang="en-GB" dirty="0" smtClean="0">
                <a:solidFill>
                  <a:srgbClr val="C00000"/>
                </a:solidFill>
              </a:rPr>
              <a:t>Practical ways to Reverse the Race to Global Destruction</a:t>
            </a:r>
          </a:p>
          <a:p>
            <a:endParaRPr lang="en-GB" dirty="0" smtClean="0">
              <a:solidFill>
                <a:srgbClr val="C00000"/>
              </a:solidFill>
            </a:endParaRPr>
          </a:p>
          <a:p>
            <a:r>
              <a:rPr lang="en-GB" dirty="0" smtClean="0">
                <a:solidFill>
                  <a:srgbClr val="C00000"/>
                </a:solidFill>
              </a:rPr>
              <a:t>Implications for the “American Dream”?</a:t>
            </a:r>
          </a:p>
          <a:p>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 calcmode="lin" valueType="num">
                                      <p:cBhvr additive="base">
                                        <p:cTn id="3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 calcmode="lin" valueType="num">
                                      <p:cBhvr additive="base">
                                        <p:cTn id="37"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anim calcmode="lin" valueType="num">
                                      <p:cBhvr additive="base">
                                        <p:cTn id="43"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13" end="13"/>
                                            </p:txEl>
                                          </p:spTgt>
                                        </p:tgtEl>
                                        <p:attrNameLst>
                                          <p:attrName>style.visibility</p:attrName>
                                        </p:attrNameLst>
                                      </p:cBhvr>
                                      <p:to>
                                        <p:strVal val="visible"/>
                                      </p:to>
                                    </p:set>
                                    <p:anim calcmode="lin" valueType="num">
                                      <p:cBhvr additive="base">
                                        <p:cTn id="49"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15" end="15"/>
                                            </p:txEl>
                                          </p:spTgt>
                                        </p:tgtEl>
                                        <p:attrNameLst>
                                          <p:attrName>style.visibility</p:attrName>
                                        </p:attrNameLst>
                                      </p:cBhvr>
                                      <p:to>
                                        <p:strVal val="visible"/>
                                      </p:to>
                                    </p:set>
                                    <p:anim calcmode="lin" valueType="num">
                                      <p:cBhvr additive="base">
                                        <p:cTn id="55" dur="500" fill="hold"/>
                                        <p:tgtEl>
                                          <p:spTgt spid="2">
                                            <p:txEl>
                                              <p:pRg st="15" end="1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17" end="17"/>
                                            </p:txEl>
                                          </p:spTgt>
                                        </p:tgtEl>
                                        <p:attrNameLst>
                                          <p:attrName>style.visibility</p:attrName>
                                        </p:attrNameLst>
                                      </p:cBhvr>
                                      <p:to>
                                        <p:strVal val="visible"/>
                                      </p:to>
                                    </p:set>
                                    <p:anim calcmode="lin" valueType="num">
                                      <p:cBhvr additive="base">
                                        <p:cTn id="61" dur="500" fill="hold"/>
                                        <p:tgtEl>
                                          <p:spTgt spid="2">
                                            <p:txEl>
                                              <p:pRg st="17" end="1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3688" y="1412776"/>
            <a:ext cx="5544616" cy="1077218"/>
          </a:xfrm>
          <a:prstGeom prst="rect">
            <a:avLst/>
          </a:prstGeom>
        </p:spPr>
        <p:txBody>
          <a:bodyPr wrap="square">
            <a:spAutoFit/>
          </a:bodyPr>
          <a:lstStyle/>
          <a:p>
            <a:r>
              <a:rPr lang="en-GB" sz="3200" dirty="0" smtClean="0">
                <a:solidFill>
                  <a:srgbClr val="C00000"/>
                </a:solidFill>
              </a:rPr>
              <a:t>The intrinsic nature of Free Market Enterprise Capitalism</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a:stretch>
            <a:fillRect/>
          </a:stretch>
        </p:blipFill>
        <p:spPr bwMode="auto">
          <a:xfrm>
            <a:off x="539552" y="0"/>
            <a:ext cx="6840760" cy="6453151"/>
          </a:xfrm>
          <a:prstGeom prst="rect">
            <a:avLst/>
          </a:prstGeom>
          <a:noFill/>
          <a:ln w="9525">
            <a:noFill/>
            <a:miter lim="800000"/>
            <a:headEnd/>
            <a:tailEnd/>
          </a:ln>
        </p:spPr>
      </p:pic>
      <p:sp>
        <p:nvSpPr>
          <p:cNvPr id="4" name="Oval 3"/>
          <p:cNvSpPr/>
          <p:nvPr/>
        </p:nvSpPr>
        <p:spPr>
          <a:xfrm rot="18947768">
            <a:off x="2780949" y="1865716"/>
            <a:ext cx="542039" cy="1100984"/>
          </a:xfrm>
          <a:prstGeom prst="ellipse">
            <a:avLst/>
          </a:prstGeom>
          <a:solidFill>
            <a:srgbClr val="FF7575">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rot="20492211">
            <a:off x="3446847" y="4280465"/>
            <a:ext cx="1024747" cy="1029120"/>
          </a:xfrm>
          <a:prstGeom prst="ellipse">
            <a:avLst/>
          </a:prstGeom>
          <a:solidFill>
            <a:srgbClr val="FF7575">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rot="20492211">
            <a:off x="3806131" y="822904"/>
            <a:ext cx="774234" cy="1211670"/>
          </a:xfrm>
          <a:prstGeom prst="ellipse">
            <a:avLst/>
          </a:prstGeom>
          <a:solidFill>
            <a:srgbClr val="FFFF00">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rot="20492211">
            <a:off x="4807890" y="1189583"/>
            <a:ext cx="1161351" cy="1097423"/>
          </a:xfrm>
          <a:prstGeom prst="ellipse">
            <a:avLst/>
          </a:prstGeom>
          <a:solidFill>
            <a:srgbClr val="FF7575">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rot="18761181">
            <a:off x="5722726" y="3575586"/>
            <a:ext cx="673867" cy="1075065"/>
          </a:xfrm>
          <a:prstGeom prst="ellipse">
            <a:avLst/>
          </a:prstGeom>
          <a:solidFill>
            <a:srgbClr val="FF7575">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rot="19809655">
            <a:off x="3343033" y="1247885"/>
            <a:ext cx="383965" cy="1074730"/>
          </a:xfrm>
          <a:prstGeom prst="ellipse">
            <a:avLst/>
          </a:prstGeom>
          <a:solidFill>
            <a:srgbClr val="FFFF00">
              <a:alpha val="3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down)">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0" y="0"/>
            <a:ext cx="8650288" cy="6858000"/>
          </a:xfrm>
          <a:prstGeom prst="rect">
            <a:avLst/>
          </a:prstGeom>
          <a:noFill/>
          <a:ln w="9525">
            <a:noFill/>
            <a:miter lim="800000"/>
            <a:headEnd/>
            <a:tailEnd/>
          </a:ln>
        </p:spPr>
      </p:pic>
      <p:sp>
        <p:nvSpPr>
          <p:cNvPr id="5" name="Oval 4"/>
          <p:cNvSpPr/>
          <p:nvPr/>
        </p:nvSpPr>
        <p:spPr>
          <a:xfrm rot="18643007">
            <a:off x="3183480" y="1539962"/>
            <a:ext cx="554724" cy="1348385"/>
          </a:xfrm>
          <a:prstGeom prst="ellipse">
            <a:avLst/>
          </a:prstGeom>
          <a:solidFill>
            <a:srgbClr val="FF7575">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rot="20492211">
            <a:off x="6666807" y="4241639"/>
            <a:ext cx="728847" cy="887920"/>
          </a:xfrm>
          <a:prstGeom prst="ellipse">
            <a:avLst/>
          </a:prstGeom>
          <a:solidFill>
            <a:srgbClr val="FF7575">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rot="21337469">
            <a:off x="6604776" y="2945807"/>
            <a:ext cx="1343227" cy="559190"/>
          </a:xfrm>
          <a:prstGeom prst="ellipse">
            <a:avLst/>
          </a:prstGeom>
          <a:solidFill>
            <a:srgbClr val="FF7575">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rot="20492211">
            <a:off x="2229298" y="3297574"/>
            <a:ext cx="1562123" cy="728287"/>
          </a:xfrm>
          <a:prstGeom prst="ellipse">
            <a:avLst/>
          </a:prstGeom>
          <a:solidFill>
            <a:srgbClr val="FF7575">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rot="19716866">
            <a:off x="5850663" y="4772974"/>
            <a:ext cx="554724" cy="1348385"/>
          </a:xfrm>
          <a:prstGeom prst="ellipse">
            <a:avLst/>
          </a:prstGeom>
          <a:solidFill>
            <a:srgbClr val="0070C0">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rot="2006198">
            <a:off x="5807061" y="966613"/>
            <a:ext cx="876504" cy="1348385"/>
          </a:xfrm>
          <a:prstGeom prst="ellipse">
            <a:avLst/>
          </a:prstGeom>
          <a:solidFill>
            <a:srgbClr val="0070C0">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rot="17391926">
            <a:off x="6962470" y="3428439"/>
            <a:ext cx="385882" cy="1170664"/>
          </a:xfrm>
          <a:prstGeom prst="ellipse">
            <a:avLst/>
          </a:prstGeom>
          <a:solidFill>
            <a:srgbClr val="FF7575">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rot="17391926">
            <a:off x="2978899" y="2215919"/>
            <a:ext cx="385882" cy="1170664"/>
          </a:xfrm>
          <a:prstGeom prst="ellipse">
            <a:avLst/>
          </a:prstGeom>
          <a:solidFill>
            <a:srgbClr val="FF7575">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rot="15377889">
            <a:off x="7009660" y="2161653"/>
            <a:ext cx="385882" cy="1170664"/>
          </a:xfrm>
          <a:prstGeom prst="ellipse">
            <a:avLst/>
          </a:prstGeom>
          <a:solidFill>
            <a:srgbClr val="FFFF00">
              <a:alpha val="4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20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2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ppt_x"/>
                                          </p:val>
                                        </p:tav>
                                        <p:tav tm="100000">
                                          <p:val>
                                            <p:strVal val="#ppt_x"/>
                                          </p:val>
                                        </p:tav>
                                      </p:tavLst>
                                    </p:anim>
                                    <p:anim calcmode="lin" valueType="num">
                                      <p:cBhvr additive="base">
                                        <p:cTn id="4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additive="base">
                                        <p:cTn id="50" dur="500" fill="hold"/>
                                        <p:tgtEl>
                                          <p:spTgt spid="10"/>
                                        </p:tgtEl>
                                        <p:attrNameLst>
                                          <p:attrName>ppt_x</p:attrName>
                                        </p:attrNameLst>
                                      </p:cBhvr>
                                      <p:tavLst>
                                        <p:tav tm="0">
                                          <p:val>
                                            <p:strVal val="#ppt_x"/>
                                          </p:val>
                                        </p:tav>
                                        <p:tav tm="100000">
                                          <p:val>
                                            <p:strVal val="#ppt_x"/>
                                          </p:val>
                                        </p:tav>
                                      </p:tavLst>
                                    </p:anim>
                                    <p:anim calcmode="lin" valueType="num">
                                      <p:cBhvr additive="base">
                                        <p:cTn id="5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332656"/>
            <a:ext cx="7488832" cy="6340197"/>
          </a:xfrm>
          <a:prstGeom prst="rect">
            <a:avLst/>
          </a:prstGeom>
          <a:noFill/>
        </p:spPr>
        <p:txBody>
          <a:bodyPr wrap="square" rtlCol="0">
            <a:spAutoFit/>
          </a:bodyPr>
          <a:lstStyle/>
          <a:p>
            <a:pPr algn="ctr"/>
            <a:r>
              <a:rPr lang="en-GB" b="1" dirty="0" smtClean="0"/>
              <a:t>Is this the basis of an efficient  world economy</a:t>
            </a:r>
          </a:p>
          <a:p>
            <a:endParaRPr lang="en-GB" sz="1600" dirty="0" smtClean="0"/>
          </a:p>
          <a:p>
            <a:r>
              <a:rPr lang="en-GB" sz="1600" dirty="0" smtClean="0"/>
              <a:t>People talking  about the role of  concepts such as kindness , integrity, caring for the planet and each other  in what is known as  the “hard-headed realities of the business world”, are often patronised as dreamy idealists, out of touch with reality.</a:t>
            </a:r>
          </a:p>
          <a:p>
            <a:endParaRPr lang="en-GB" sz="1600" dirty="0" smtClean="0"/>
          </a:p>
          <a:p>
            <a:r>
              <a:rPr lang="en-GB" sz="1600" dirty="0" smtClean="0"/>
              <a:t>The purpose of this talk is to  show the astrology  of macro-economics turns this notion on its head.  It is the exploitative free-enterprise capitalists, who believe in the survival of the fittest, who seek to manipulate the rules, to trick and cheat  themselves to  riches and mastery over the  world, that are the unrealistic dreamers; doomed to illusory moments of success, followed by ultimate failure in a dying world.</a:t>
            </a:r>
          </a:p>
          <a:p>
            <a:endParaRPr lang="en-GB" sz="1600" dirty="0" smtClean="0"/>
          </a:p>
          <a:p>
            <a:r>
              <a:rPr lang="en-GB" sz="1600" dirty="0" smtClean="0"/>
              <a:t>Efficient, lasting success comes when people prepare for change and the rise and fall of opportunity; all the time  joyously cooperating with each other.  By all means compete, but not to defeat others, rather to make them happier and encourage them to join in and do the same. The most successful businesses grow and flourish this way</a:t>
            </a:r>
          </a:p>
          <a:p>
            <a:endParaRPr lang="en-GB" sz="1600" dirty="0" smtClean="0"/>
          </a:p>
          <a:p>
            <a:r>
              <a:rPr lang="en-GB" sz="1600" dirty="0" smtClean="0"/>
              <a:t>Pluto is about fundamental transformation, out with  everything that is  inefficient and unsustainable , the death of all that is half –baked. Combined in a square with Uranus, it represents the death of every kind of insubstantial innovation.</a:t>
            </a:r>
          </a:p>
          <a:p>
            <a:r>
              <a:rPr lang="en-GB" sz="1600" dirty="0" smtClean="0"/>
              <a:t>Hence the Pluto in Capricorn years urge us towards a new sustainable world economic system based on cooperation – anything less will destroy us and our world.</a:t>
            </a:r>
          </a:p>
          <a:p>
            <a:endParaRPr lang="en-GB" sz="1600" dirty="0" smtClean="0"/>
          </a:p>
          <a:p>
            <a:r>
              <a:rPr lang="en-GB" sz="2000" b="1" dirty="0" smtClean="0"/>
              <a:t>Let’s have a look at the astrology and see if you agree with me!</a:t>
            </a:r>
          </a:p>
          <a:p>
            <a:endParaRPr lang="en-GB" sz="1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20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20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fade">
                                      <p:cBhvr>
                                        <p:cTn id="27" dur="2000"/>
                                        <p:tgtEl>
                                          <p:spTgt spid="2">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9" end="9"/>
                                            </p:txEl>
                                          </p:spTgt>
                                        </p:tgtEl>
                                        <p:attrNameLst>
                                          <p:attrName>style.visibility</p:attrName>
                                        </p:attrNameLst>
                                      </p:cBhvr>
                                      <p:to>
                                        <p:strVal val="visible"/>
                                      </p:to>
                                    </p:set>
                                    <p:animEffect transition="in" filter="fade">
                                      <p:cBhvr>
                                        <p:cTn id="32" dur="2000"/>
                                        <p:tgtEl>
                                          <p:spTgt spid="2">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11" end="11"/>
                                            </p:txEl>
                                          </p:spTgt>
                                        </p:tgtEl>
                                        <p:attrNameLst>
                                          <p:attrName>style.visibility</p:attrName>
                                        </p:attrNameLst>
                                      </p:cBhvr>
                                      <p:to>
                                        <p:strVal val="visible"/>
                                      </p:to>
                                    </p:set>
                                    <p:animEffect transition="in" filter="fade">
                                      <p:cBhvr>
                                        <p:cTn id="37" dur="20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3688" y="1484784"/>
            <a:ext cx="5382344" cy="1200329"/>
          </a:xfrm>
          <a:prstGeom prst="rect">
            <a:avLst/>
          </a:prstGeom>
        </p:spPr>
        <p:txBody>
          <a:bodyPr wrap="square">
            <a:spAutoFit/>
          </a:bodyPr>
          <a:lstStyle/>
          <a:p>
            <a:r>
              <a:rPr lang="en-GB" sz="2400" dirty="0" smtClean="0">
                <a:solidFill>
                  <a:srgbClr val="C00000"/>
                </a:solidFill>
              </a:rPr>
              <a:t>Major market turning points and their relationship  to the Uranus/ Pluto 90 degree multiple cycles  and Earth Stellia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323528" y="1412776"/>
            <a:ext cx="5972175" cy="443865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499992" y="260648"/>
            <a:ext cx="4393186" cy="4158977"/>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3995936" y="404664"/>
            <a:ext cx="4577035" cy="3893615"/>
          </a:xfrm>
          <a:prstGeom prst="rect">
            <a:avLst/>
          </a:prstGeom>
          <a:noFill/>
          <a:ln w="9525">
            <a:noFill/>
            <a:miter lim="800000"/>
            <a:headEnd/>
            <a:tailEnd/>
          </a:ln>
        </p:spPr>
      </p:pic>
      <p:cxnSp>
        <p:nvCxnSpPr>
          <p:cNvPr id="6" name="Straight Arrow Connector 5"/>
          <p:cNvCxnSpPr/>
          <p:nvPr/>
        </p:nvCxnSpPr>
        <p:spPr>
          <a:xfrm flipH="1">
            <a:off x="4716016" y="3212976"/>
            <a:ext cx="864096" cy="1584176"/>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4067944" y="3429000"/>
            <a:ext cx="792088" cy="1800200"/>
          </a:xfrm>
          <a:prstGeom prst="straightConnector1">
            <a:avLst/>
          </a:prstGeom>
          <a:ln w="3492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4932040" y="1700808"/>
            <a:ext cx="1080120" cy="7920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20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2083</TotalTime>
  <Words>1568</Words>
  <Application>Microsoft Office PowerPoint</Application>
  <PresentationFormat>On-screen Show (4:3)</PresentationFormat>
  <Paragraphs>156</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 The Astrology of a New World Economy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Astrology of a New World Economy</dc:title>
  <dc:creator>Gillett</dc:creator>
  <cp:lastModifiedBy>Gillett</cp:lastModifiedBy>
  <cp:revision>85</cp:revision>
  <dcterms:created xsi:type="dcterms:W3CDTF">2014-07-19T11:41:42Z</dcterms:created>
  <dcterms:modified xsi:type="dcterms:W3CDTF">2014-09-19T14:06:26Z</dcterms:modified>
</cp:coreProperties>
</file>